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0" roundtripDataSignature="AMtx7mieHLAYcCxnO8sDPk8KjuvUSNqX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e1074370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35e1074370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e1074370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5e1074370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43"/>
          <p:cNvGrpSpPr/>
          <p:nvPr/>
        </p:nvGrpSpPr>
        <p:grpSpPr>
          <a:xfrm>
            <a:off x="6098378" y="5"/>
            <a:ext cx="3045625" cy="2030570"/>
            <a:chOff x="6098378" y="5"/>
            <a:chExt cx="3045625" cy="2030570"/>
          </a:xfrm>
        </p:grpSpPr>
        <p:sp>
          <p:nvSpPr>
            <p:cNvPr id="11" name="Google Shape;11;p4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43"/>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4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52"/>
          <p:cNvGrpSpPr/>
          <p:nvPr/>
        </p:nvGrpSpPr>
        <p:grpSpPr>
          <a:xfrm>
            <a:off x="6098378" y="5"/>
            <a:ext cx="3045625" cy="2030570"/>
            <a:chOff x="6098378" y="5"/>
            <a:chExt cx="3045625" cy="2030570"/>
          </a:xfrm>
        </p:grpSpPr>
        <p:sp>
          <p:nvSpPr>
            <p:cNvPr id="71" name="Google Shape;71;p5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5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5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8" name="Google Shape;78;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5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44"/>
          <p:cNvGrpSpPr/>
          <p:nvPr/>
        </p:nvGrpSpPr>
        <p:grpSpPr>
          <a:xfrm>
            <a:off x="6098378" y="5"/>
            <a:ext cx="3045625" cy="2030570"/>
            <a:chOff x="6098378" y="5"/>
            <a:chExt cx="3045625" cy="2030570"/>
          </a:xfrm>
        </p:grpSpPr>
        <p:sp>
          <p:nvSpPr>
            <p:cNvPr id="21" name="Google Shape;21;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4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7" name="Google Shape;27;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5"/>
          <p:cNvGrpSpPr/>
          <p:nvPr/>
        </p:nvGrpSpPr>
        <p:grpSpPr>
          <a:xfrm>
            <a:off x="0" y="3903669"/>
            <a:ext cx="9144000" cy="1239925"/>
            <a:chOff x="0" y="3903669"/>
            <a:chExt cx="9144000" cy="1239925"/>
          </a:xfrm>
        </p:grpSpPr>
        <p:sp>
          <p:nvSpPr>
            <p:cNvPr id="30" name="Google Shape;30;p45"/>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4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4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4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4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48"/>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49"/>
          <p:cNvGrpSpPr/>
          <p:nvPr/>
        </p:nvGrpSpPr>
        <p:grpSpPr>
          <a:xfrm>
            <a:off x="6098378" y="5"/>
            <a:ext cx="3045625" cy="2030570"/>
            <a:chOff x="6098378" y="5"/>
            <a:chExt cx="3045625" cy="2030570"/>
          </a:xfrm>
        </p:grpSpPr>
        <p:sp>
          <p:nvSpPr>
            <p:cNvPr id="52" name="Google Shape;52;p49"/>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9"/>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9"/>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9"/>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9"/>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4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5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5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5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5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5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5" name="Google Shape;65;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5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8" name="Google Shape;68;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ph type="ctrTitle"/>
          </p:nvPr>
        </p:nvSpPr>
        <p:spPr>
          <a:xfrm>
            <a:off x="489975" y="1172775"/>
            <a:ext cx="7083300" cy="88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GB" sz="3600">
                <a:latin typeface="Arial"/>
                <a:ea typeface="Arial"/>
                <a:cs typeface="Arial"/>
                <a:sym typeface="Arial"/>
              </a:rPr>
              <a:t>Squegg Inc.</a:t>
            </a:r>
            <a:endParaRPr b="1" sz="3600">
              <a:latin typeface="Arial"/>
              <a:ea typeface="Arial"/>
              <a:cs typeface="Arial"/>
              <a:sym typeface="Arial"/>
            </a:endParaRPr>
          </a:p>
        </p:txBody>
      </p:sp>
      <p:sp>
        <p:nvSpPr>
          <p:cNvPr id="86" name="Google Shape;86;p1"/>
          <p:cNvSpPr txBox="1"/>
          <p:nvPr>
            <p:ph idx="1" type="subTitle"/>
          </p:nvPr>
        </p:nvSpPr>
        <p:spPr>
          <a:xfrm>
            <a:off x="529725" y="2190325"/>
            <a:ext cx="6818700" cy="627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35"/>
              <a:buNone/>
            </a:pPr>
            <a:r>
              <a:rPr b="1" lang="en-GB" sz="2000">
                <a:latin typeface="Arial"/>
                <a:ea typeface="Arial"/>
                <a:cs typeface="Arial"/>
                <a:sym typeface="Arial"/>
              </a:rPr>
              <a:t>Information Security Awareness Training Main Module</a:t>
            </a:r>
            <a:endParaRPr b="1" sz="2000">
              <a:latin typeface="Arial"/>
              <a:ea typeface="Arial"/>
              <a:cs typeface="Arial"/>
              <a:sym typeface="Arial"/>
            </a:endParaRPr>
          </a:p>
        </p:txBody>
      </p:sp>
      <p:sp>
        <p:nvSpPr>
          <p:cNvPr id="87" name="Google Shape;87;p1"/>
          <p:cNvSpPr txBox="1"/>
          <p:nvPr/>
        </p:nvSpPr>
        <p:spPr>
          <a:xfrm>
            <a:off x="529725" y="2793575"/>
            <a:ext cx="5786400" cy="9960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chemeClr val="lt1"/>
                </a:solidFill>
                <a:latin typeface="Arial"/>
                <a:ea typeface="Arial"/>
                <a:cs typeface="Arial"/>
                <a:sym typeface="Arial"/>
              </a:rPr>
              <a:t>Presenter’s Name : Sahil Dubey</a:t>
            </a:r>
            <a:endParaRPr b="1"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chemeClr val="lt1"/>
                </a:solidFill>
                <a:latin typeface="Arial"/>
                <a:ea typeface="Arial"/>
                <a:cs typeface="Arial"/>
                <a:sym typeface="Arial"/>
              </a:rPr>
              <a:t>CISA (Certified Information Systems Auditor)</a:t>
            </a:r>
            <a:endParaRPr b="1" i="0" sz="1900" u="none" cap="none" strike="noStrike">
              <a:solidFill>
                <a:schemeClr val="lt1"/>
              </a:solidFill>
              <a:latin typeface="Arial"/>
              <a:ea typeface="Arial"/>
              <a:cs typeface="Arial"/>
              <a:sym typeface="Arial"/>
            </a:endParaRPr>
          </a:p>
        </p:txBody>
      </p:sp>
      <p:pic>
        <p:nvPicPr>
          <p:cNvPr id="88" name="Google Shape;88;p1"/>
          <p:cNvPicPr preferRelativeResize="0"/>
          <p:nvPr/>
        </p:nvPicPr>
        <p:blipFill rotWithShape="1">
          <a:blip r:embed="rId3">
            <a:alphaModFix/>
          </a:blip>
          <a:srcRect b="0" l="0" r="0" t="0"/>
          <a:stretch/>
        </p:blipFill>
        <p:spPr>
          <a:xfrm>
            <a:off x="6041025" y="2793575"/>
            <a:ext cx="2852475" cy="2139348"/>
          </a:xfrm>
          <a:prstGeom prst="rect">
            <a:avLst/>
          </a:prstGeom>
          <a:noFill/>
          <a:ln>
            <a:noFill/>
          </a:ln>
        </p:spPr>
      </p:pic>
      <p:pic>
        <p:nvPicPr>
          <p:cNvPr id="89" name="Google Shape;89;p1"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idx="1" type="subTitle"/>
          </p:nvPr>
        </p:nvSpPr>
        <p:spPr>
          <a:xfrm>
            <a:off x="417550" y="1233555"/>
            <a:ext cx="6637800" cy="317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Arial"/>
              <a:buChar char="●"/>
            </a:pPr>
            <a:r>
              <a:rPr lang="en-GB" sz="1800">
                <a:latin typeface="Arial"/>
                <a:ea typeface="Arial"/>
                <a:cs typeface="Arial"/>
                <a:sym typeface="Arial"/>
              </a:rPr>
              <a:t>IT downtime, business interruption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Financial losses and costs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Devaluation of intellectual property</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Breaking laws and regulations, leading to prosecutions, fines and penalties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Reputation and brand damage leading to loss of customer, market, business partner or owners’ confidence and lost business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Fear, uncertainty and doubt</a:t>
            </a:r>
            <a:endParaRPr sz="1800">
              <a:latin typeface="Arial"/>
              <a:ea typeface="Arial"/>
              <a:cs typeface="Arial"/>
              <a:sym typeface="Arial"/>
            </a:endParaRPr>
          </a:p>
        </p:txBody>
      </p:sp>
      <p:sp>
        <p:nvSpPr>
          <p:cNvPr id="171" name="Google Shape;171;p10"/>
          <p:cNvSpPr txBox="1"/>
          <p:nvPr/>
        </p:nvSpPr>
        <p:spPr>
          <a:xfrm>
            <a:off x="345100" y="382350"/>
            <a:ext cx="4554900" cy="661200"/>
          </a:xfrm>
          <a:prstGeom prst="rect">
            <a:avLst/>
          </a:prstGeom>
          <a:noFill/>
          <a:ln>
            <a:noFill/>
          </a:ln>
        </p:spPr>
        <p:txBody>
          <a:bodyPr anchorCtr="0" anchor="t" bIns="91425" lIns="91425" spcFirstLastPara="1" rIns="91425" wrap="square" tIns="91425">
            <a:noAutofit/>
          </a:bodyPr>
          <a:lstStyle/>
          <a:p>
            <a:pPr indent="-368300" lvl="0" marL="457200" marR="0" rtl="0" algn="ctr">
              <a:lnSpc>
                <a:spcPct val="115000"/>
              </a:lnSpc>
              <a:spcBef>
                <a:spcPts val="900"/>
              </a:spcBef>
              <a:spcAft>
                <a:spcPts val="0"/>
              </a:spcAft>
              <a:buClr>
                <a:schemeClr val="lt1"/>
              </a:buClr>
              <a:buSzPts val="2200"/>
              <a:buFont typeface="Arial"/>
              <a:buChar char="❖"/>
            </a:pPr>
            <a:r>
              <a:rPr b="1" i="0" lang="en-GB" sz="2200" u="none" cap="none" strike="noStrike">
                <a:solidFill>
                  <a:schemeClr val="lt1"/>
                </a:solidFill>
                <a:latin typeface="Arial"/>
                <a:ea typeface="Arial"/>
                <a:cs typeface="Arial"/>
                <a:sym typeface="Arial"/>
              </a:rPr>
              <a:t>Security incidents cause …</a:t>
            </a:r>
            <a:endParaRPr b="1" i="0" sz="2200" u="none" cap="none" strike="noStrike">
              <a:solidFill>
                <a:schemeClr val="lt1"/>
              </a:solidFill>
              <a:latin typeface="Arial"/>
              <a:ea typeface="Arial"/>
              <a:cs typeface="Arial"/>
              <a:sym typeface="Arial"/>
            </a:endParaRPr>
          </a:p>
        </p:txBody>
      </p:sp>
      <p:pic>
        <p:nvPicPr>
          <p:cNvPr id="172" name="Google Shape;172;p10"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ctrTitle"/>
          </p:nvPr>
        </p:nvSpPr>
        <p:spPr>
          <a:xfrm>
            <a:off x="462275" y="409525"/>
            <a:ext cx="5850300" cy="606600"/>
          </a:xfrm>
          <a:prstGeom prst="rect">
            <a:avLst/>
          </a:prstGeom>
          <a:noFill/>
          <a:ln>
            <a:noFill/>
          </a:ln>
        </p:spPr>
        <p:txBody>
          <a:bodyPr anchorCtr="0" anchor="b" bIns="91425" lIns="91425" spcFirstLastPara="1" rIns="91425" wrap="square" tIns="91425">
            <a:norm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Cybercrime Statistics</a:t>
            </a:r>
            <a:endParaRPr b="1" sz="2400">
              <a:latin typeface="Arial"/>
              <a:ea typeface="Arial"/>
              <a:cs typeface="Arial"/>
              <a:sym typeface="Arial"/>
            </a:endParaRPr>
          </a:p>
        </p:txBody>
      </p:sp>
      <p:pic>
        <p:nvPicPr>
          <p:cNvPr id="178" name="Google Shape;178;p11"/>
          <p:cNvPicPr preferRelativeResize="0"/>
          <p:nvPr/>
        </p:nvPicPr>
        <p:blipFill rotWithShape="1">
          <a:blip r:embed="rId3">
            <a:alphaModFix/>
          </a:blip>
          <a:srcRect b="0" l="0" r="0" t="0"/>
          <a:stretch/>
        </p:blipFill>
        <p:spPr>
          <a:xfrm>
            <a:off x="598675" y="1657525"/>
            <a:ext cx="7445576" cy="2544875"/>
          </a:xfrm>
          <a:prstGeom prst="rect">
            <a:avLst/>
          </a:prstGeom>
          <a:noFill/>
          <a:ln>
            <a:noFill/>
          </a:ln>
        </p:spPr>
      </p:pic>
      <p:pic>
        <p:nvPicPr>
          <p:cNvPr id="179" name="Google Shape;179;p11"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txBox="1"/>
          <p:nvPr>
            <p:ph type="ctrTitle"/>
          </p:nvPr>
        </p:nvSpPr>
        <p:spPr>
          <a:xfrm>
            <a:off x="498475" y="337050"/>
            <a:ext cx="4374300" cy="661200"/>
          </a:xfrm>
          <a:prstGeom prst="rect">
            <a:avLst/>
          </a:prstGeom>
          <a:noFill/>
          <a:ln>
            <a:noFill/>
          </a:ln>
        </p:spPr>
        <p:txBody>
          <a:bodyPr anchorCtr="0" anchor="b"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You Are the Target :</a:t>
            </a:r>
            <a:endParaRPr b="1" sz="2400">
              <a:latin typeface="Arial"/>
              <a:ea typeface="Arial"/>
              <a:cs typeface="Arial"/>
              <a:sym typeface="Arial"/>
            </a:endParaRPr>
          </a:p>
        </p:txBody>
      </p:sp>
      <p:sp>
        <p:nvSpPr>
          <p:cNvPr id="185" name="Google Shape;185;p12"/>
          <p:cNvSpPr txBox="1"/>
          <p:nvPr>
            <p:ph idx="1" type="subTitle"/>
          </p:nvPr>
        </p:nvSpPr>
        <p:spPr>
          <a:xfrm>
            <a:off x="453225" y="1278825"/>
            <a:ext cx="4311000" cy="2734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Anyone with an identity, computer or private information is a target.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Security risks exist regardless if you are at work or at home</a:t>
            </a:r>
            <a:endParaRPr sz="1800">
              <a:latin typeface="Arial"/>
              <a:ea typeface="Arial"/>
              <a:cs typeface="Arial"/>
              <a:sym typeface="Arial"/>
            </a:endParaRPr>
          </a:p>
          <a:p>
            <a:pPr indent="0" lvl="0" marL="0" rtl="0" algn="l">
              <a:lnSpc>
                <a:spcPct val="100000"/>
              </a:lnSpc>
              <a:spcBef>
                <a:spcPts val="0"/>
              </a:spcBef>
              <a:spcAft>
                <a:spcPts val="0"/>
              </a:spcAft>
              <a:buSzPts val="2100"/>
              <a:buNone/>
            </a:pPr>
            <a:r>
              <a:t/>
            </a:r>
            <a:endParaRPr sz="1800">
              <a:latin typeface="Arial"/>
              <a:ea typeface="Arial"/>
              <a:cs typeface="Arial"/>
              <a:sym typeface="Arial"/>
            </a:endParaRPr>
          </a:p>
        </p:txBody>
      </p:sp>
      <p:pic>
        <p:nvPicPr>
          <p:cNvPr id="186" name="Google Shape;186;p12"/>
          <p:cNvPicPr preferRelativeResize="0"/>
          <p:nvPr/>
        </p:nvPicPr>
        <p:blipFill rotWithShape="1">
          <a:blip r:embed="rId3">
            <a:alphaModFix/>
          </a:blip>
          <a:srcRect b="0" l="0" r="0" t="0"/>
          <a:stretch/>
        </p:blipFill>
        <p:spPr>
          <a:xfrm>
            <a:off x="5742175" y="1673725"/>
            <a:ext cx="2421300" cy="2421300"/>
          </a:xfrm>
          <a:prstGeom prst="rect">
            <a:avLst/>
          </a:prstGeom>
          <a:noFill/>
          <a:ln>
            <a:noFill/>
          </a:ln>
        </p:spPr>
      </p:pic>
      <p:pic>
        <p:nvPicPr>
          <p:cNvPr id="187" name="Google Shape;187;p12"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ctrTitle"/>
          </p:nvPr>
        </p:nvSpPr>
        <p:spPr>
          <a:xfrm>
            <a:off x="407950" y="433475"/>
            <a:ext cx="6203700" cy="432900"/>
          </a:xfrm>
          <a:prstGeom prst="rect">
            <a:avLst/>
          </a:prstGeom>
          <a:noFill/>
          <a:ln>
            <a:noFill/>
          </a:ln>
        </p:spPr>
        <p:txBody>
          <a:bodyPr anchorCtr="0" anchor="b" bIns="91425" lIns="91425" spcFirstLastPara="1" rIns="91425" wrap="square" tIns="91425">
            <a:noAutofit/>
          </a:bodyPr>
          <a:lstStyle/>
          <a:p>
            <a:pPr indent="-361950" lvl="0" marL="457200" rtl="0" algn="l">
              <a:lnSpc>
                <a:spcPct val="115000"/>
              </a:lnSpc>
              <a:spcBef>
                <a:spcPts val="0"/>
              </a:spcBef>
              <a:spcAft>
                <a:spcPts val="0"/>
              </a:spcAft>
              <a:buSzPts val="2100"/>
              <a:buFont typeface="Trebuchet MS"/>
              <a:buChar char="❖"/>
            </a:pPr>
            <a:r>
              <a:rPr b="1" lang="en-GB" sz="2100">
                <a:latin typeface="Trebuchet MS"/>
                <a:ea typeface="Trebuchet MS"/>
                <a:cs typeface="Trebuchet MS"/>
                <a:sym typeface="Trebuchet MS"/>
              </a:rPr>
              <a:t>Is Information Security just an IT Problem?</a:t>
            </a:r>
            <a:endParaRPr b="1" sz="2100"/>
          </a:p>
        </p:txBody>
      </p:sp>
      <p:sp>
        <p:nvSpPr>
          <p:cNvPr id="193" name="Google Shape;193;p13"/>
          <p:cNvSpPr txBox="1"/>
          <p:nvPr>
            <p:ph idx="1" type="subTitle"/>
          </p:nvPr>
        </p:nvSpPr>
        <p:spPr>
          <a:xfrm>
            <a:off x="616600" y="1197370"/>
            <a:ext cx="5786400" cy="7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100"/>
              <a:buNone/>
            </a:pPr>
            <a:r>
              <a:rPr b="1" lang="en-GB" sz="1800">
                <a:latin typeface="Trebuchet MS"/>
                <a:ea typeface="Trebuchet MS"/>
                <a:cs typeface="Trebuchet MS"/>
                <a:sym typeface="Trebuchet MS"/>
              </a:rPr>
              <a:t>Good Security Standards follow the “90 / 10” Rule:</a:t>
            </a:r>
            <a:endParaRPr b="1" sz="1800">
              <a:latin typeface="Trebuchet MS"/>
              <a:ea typeface="Trebuchet MS"/>
              <a:cs typeface="Trebuchet MS"/>
              <a:sym typeface="Trebuchet MS"/>
            </a:endParaRPr>
          </a:p>
          <a:p>
            <a:pPr indent="0" lvl="0" marL="0" rtl="0" algn="l">
              <a:lnSpc>
                <a:spcPct val="100000"/>
              </a:lnSpc>
              <a:spcBef>
                <a:spcPts val="0"/>
              </a:spcBef>
              <a:spcAft>
                <a:spcPts val="0"/>
              </a:spcAft>
              <a:buSzPts val="2100"/>
              <a:buNone/>
            </a:pPr>
            <a:r>
              <a:t/>
            </a:r>
            <a:endParaRPr b="1" sz="1800"/>
          </a:p>
        </p:txBody>
      </p:sp>
      <p:sp>
        <p:nvSpPr>
          <p:cNvPr id="194" name="Google Shape;194;p13"/>
          <p:cNvSpPr txBox="1"/>
          <p:nvPr/>
        </p:nvSpPr>
        <p:spPr>
          <a:xfrm>
            <a:off x="490000" y="1912575"/>
            <a:ext cx="5542200" cy="1104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10% of security safeguards are technical</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90% of security safeguards rely on the computer user (“YOU”) to adhere to  good computing practices</a:t>
            </a:r>
            <a:endParaRPr b="0" i="0" sz="1500" u="none" cap="none" strike="noStrike">
              <a:solidFill>
                <a:schemeClr val="lt1"/>
              </a:solidFill>
              <a:latin typeface="Arial"/>
              <a:ea typeface="Arial"/>
              <a:cs typeface="Arial"/>
              <a:sym typeface="Arial"/>
            </a:endParaRPr>
          </a:p>
        </p:txBody>
      </p:sp>
      <p:sp>
        <p:nvSpPr>
          <p:cNvPr id="195" name="Google Shape;195;p13"/>
          <p:cNvSpPr txBox="1"/>
          <p:nvPr/>
        </p:nvSpPr>
        <p:spPr>
          <a:xfrm>
            <a:off x="616600" y="3280075"/>
            <a:ext cx="6828000" cy="1313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Arial"/>
                <a:ea typeface="Arial"/>
                <a:cs typeface="Arial"/>
                <a:sym typeface="Arial"/>
              </a:rPr>
              <a:t>Example: The lock on the door is the 10%. You remembering to lock the lock,  checking to see if the door is closed, ensuring others do not prop the door open, keeping control of the keys, etc. is the 90%. You need both parts for effective security.</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196" name="Google Shape;196;p13" title="Screenshot_56.png"/>
          <p:cNvPicPr preferRelativeResize="0"/>
          <p:nvPr/>
        </p:nvPicPr>
        <p:blipFill>
          <a:blip r:embed="rId3">
            <a:alphaModFix/>
          </a:blip>
          <a:stretch>
            <a:fillRect/>
          </a:stretch>
        </p:blipFill>
        <p:spPr>
          <a:xfrm>
            <a:off x="7248800" y="242275"/>
            <a:ext cx="1814925" cy="57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4"/>
          <p:cNvSpPr txBox="1"/>
          <p:nvPr>
            <p:ph type="ctrTitle"/>
          </p:nvPr>
        </p:nvSpPr>
        <p:spPr>
          <a:xfrm>
            <a:off x="335500" y="435025"/>
            <a:ext cx="6158400" cy="762300"/>
          </a:xfrm>
          <a:prstGeom prst="rect">
            <a:avLst/>
          </a:prstGeom>
          <a:noFill/>
          <a:ln>
            <a:noFill/>
          </a:ln>
        </p:spPr>
        <p:txBody>
          <a:bodyPr anchorCtr="0" anchor="b" bIns="91425" lIns="91425" spcFirstLastPara="1" rIns="91425" wrap="square" tIns="91425">
            <a:noAutofit/>
          </a:bodyPr>
          <a:lstStyle/>
          <a:p>
            <a:pPr indent="-368300" lvl="0" marL="457200" rtl="0" algn="l">
              <a:lnSpc>
                <a:spcPct val="115000"/>
              </a:lnSpc>
              <a:spcBef>
                <a:spcPts val="0"/>
              </a:spcBef>
              <a:spcAft>
                <a:spcPts val="0"/>
              </a:spcAft>
              <a:buSzPts val="2200"/>
              <a:buFont typeface="Arial"/>
              <a:buChar char="❖"/>
            </a:pPr>
            <a:r>
              <a:rPr b="1" lang="en-GB" sz="2200">
                <a:latin typeface="Arial"/>
                <a:ea typeface="Arial"/>
                <a:cs typeface="Arial"/>
                <a:sym typeface="Arial"/>
              </a:rPr>
              <a:t>Customer Sensitive Information / PII (Personally Identifiable Information)</a:t>
            </a:r>
            <a:endParaRPr b="1" sz="2200">
              <a:latin typeface="Arial"/>
              <a:ea typeface="Arial"/>
              <a:cs typeface="Arial"/>
              <a:sym typeface="Arial"/>
            </a:endParaRPr>
          </a:p>
        </p:txBody>
      </p:sp>
      <p:sp>
        <p:nvSpPr>
          <p:cNvPr id="202" name="Google Shape;202;p14"/>
          <p:cNvSpPr txBox="1"/>
          <p:nvPr>
            <p:ph idx="1" type="subTitle"/>
          </p:nvPr>
        </p:nvSpPr>
        <p:spPr>
          <a:xfrm>
            <a:off x="235900" y="1441825"/>
            <a:ext cx="7851600" cy="2761800"/>
          </a:xfrm>
          <a:prstGeom prst="rect">
            <a:avLst/>
          </a:prstGeom>
          <a:noFill/>
          <a:ln>
            <a:noFill/>
          </a:ln>
        </p:spPr>
        <p:txBody>
          <a:bodyPr anchorCtr="0" anchor="t" bIns="91425" lIns="91425" spcFirstLastPara="1" rIns="91425" wrap="square" tIns="91425">
            <a:noAutofit/>
          </a:bodyPr>
          <a:lstStyle/>
          <a:p>
            <a:pPr indent="-342900" lvl="0" marL="457200" rtl="0" algn="just">
              <a:lnSpc>
                <a:spcPct val="90000"/>
              </a:lnSpc>
              <a:spcBef>
                <a:spcPts val="500"/>
              </a:spcBef>
              <a:spcAft>
                <a:spcPts val="0"/>
              </a:spcAft>
              <a:buSzPts val="1800"/>
              <a:buFont typeface="Arial"/>
              <a:buChar char="●"/>
            </a:pPr>
            <a:r>
              <a:rPr b="1" lang="en-GB" sz="1800">
                <a:latin typeface="Arial"/>
                <a:ea typeface="Arial"/>
                <a:cs typeface="Arial"/>
                <a:sym typeface="Arial"/>
              </a:rPr>
              <a:t>Identity:</a:t>
            </a:r>
            <a:r>
              <a:rPr lang="en-GB" sz="1800">
                <a:latin typeface="Arial"/>
                <a:ea typeface="Arial"/>
                <a:cs typeface="Arial"/>
                <a:sym typeface="Arial"/>
              </a:rPr>
              <a:t> Identity is made up of any name, number, or attribute that provides information on us or allows access into further personal data about us. Identity is almost always used to link us to money, special privileges,or access.</a:t>
            </a:r>
            <a:endParaRPr sz="1800">
              <a:latin typeface="Arial"/>
              <a:ea typeface="Arial"/>
              <a:cs typeface="Arial"/>
              <a:sym typeface="Arial"/>
            </a:endParaRPr>
          </a:p>
          <a:p>
            <a:pPr indent="0" lvl="0" marL="457200" rtl="0" algn="just">
              <a:lnSpc>
                <a:spcPct val="90000"/>
              </a:lnSpc>
              <a:spcBef>
                <a:spcPts val="500"/>
              </a:spcBef>
              <a:spcAft>
                <a:spcPts val="0"/>
              </a:spcAft>
              <a:buSzPts val="2100"/>
              <a:buNone/>
            </a:pPr>
            <a:r>
              <a:t/>
            </a:r>
            <a:endParaRPr sz="1800">
              <a:latin typeface="Arial"/>
              <a:ea typeface="Arial"/>
              <a:cs typeface="Arial"/>
              <a:sym typeface="Arial"/>
            </a:endParaRPr>
          </a:p>
          <a:p>
            <a:pPr indent="-342900" lvl="0" marL="457200" rtl="0" algn="just">
              <a:lnSpc>
                <a:spcPct val="90000"/>
              </a:lnSpc>
              <a:spcBef>
                <a:spcPts val="500"/>
              </a:spcBef>
              <a:spcAft>
                <a:spcPts val="0"/>
              </a:spcAft>
              <a:buSzPts val="1800"/>
              <a:buFont typeface="Arial"/>
              <a:buChar char="●"/>
            </a:pPr>
            <a:r>
              <a:rPr b="1" lang="en-GB" sz="1800">
                <a:latin typeface="Arial"/>
                <a:ea typeface="Arial"/>
                <a:cs typeface="Arial"/>
                <a:sym typeface="Arial"/>
              </a:rPr>
              <a:t>PII Information:</a:t>
            </a:r>
            <a:r>
              <a:rPr lang="en-GB" sz="1800">
                <a:latin typeface="Arial"/>
                <a:ea typeface="Arial"/>
                <a:cs typeface="Arial"/>
                <a:sym typeface="Arial"/>
              </a:rPr>
              <a:t> is any information of a customers, suppliers, or employees, Squegg employees, and any other individual that is created, received, compiled, processed, accessed, maintained, used, or managed by Squegg and relates to an identified or identifiable individual, including any information that could be used, either alone or with other information, to identify an individual. </a:t>
            </a:r>
            <a:endParaRPr sz="1800">
              <a:latin typeface="Arial"/>
              <a:ea typeface="Arial"/>
              <a:cs typeface="Arial"/>
              <a:sym typeface="Arial"/>
            </a:endParaRPr>
          </a:p>
        </p:txBody>
      </p:sp>
      <p:pic>
        <p:nvPicPr>
          <p:cNvPr id="203" name="Google Shape;203;p14"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5"/>
          <p:cNvSpPr txBox="1"/>
          <p:nvPr>
            <p:ph type="ctrTitle"/>
          </p:nvPr>
        </p:nvSpPr>
        <p:spPr>
          <a:xfrm>
            <a:off x="389825" y="246475"/>
            <a:ext cx="4872300" cy="688200"/>
          </a:xfrm>
          <a:prstGeom prst="rect">
            <a:avLst/>
          </a:prstGeom>
          <a:noFill/>
          <a:ln>
            <a:noFill/>
          </a:ln>
        </p:spPr>
        <p:txBody>
          <a:bodyPr anchorCtr="0" anchor="b" bIns="91425" lIns="91425" spcFirstLastPara="1" rIns="91425" wrap="square" tIns="91425">
            <a:normAutofit/>
          </a:bodyPr>
          <a:lstStyle/>
          <a:p>
            <a:pPr indent="-374650" lvl="0" marL="457200" rtl="0" algn="l">
              <a:lnSpc>
                <a:spcPct val="115000"/>
              </a:lnSpc>
              <a:spcBef>
                <a:spcPts val="0"/>
              </a:spcBef>
              <a:spcAft>
                <a:spcPts val="0"/>
              </a:spcAft>
              <a:buSzPts val="2300"/>
              <a:buFont typeface="Arial"/>
              <a:buChar char="❖"/>
            </a:pPr>
            <a:r>
              <a:rPr b="1" lang="en-GB" sz="2300">
                <a:latin typeface="Arial"/>
                <a:ea typeface="Arial"/>
                <a:cs typeface="Arial"/>
                <a:sym typeface="Arial"/>
              </a:rPr>
              <a:t>Common Examples of PII: </a:t>
            </a:r>
            <a:endParaRPr sz="2300">
              <a:latin typeface="Arial"/>
              <a:ea typeface="Arial"/>
              <a:cs typeface="Arial"/>
              <a:sym typeface="Arial"/>
            </a:endParaRPr>
          </a:p>
        </p:txBody>
      </p:sp>
      <p:sp>
        <p:nvSpPr>
          <p:cNvPr id="209" name="Google Shape;209;p15"/>
          <p:cNvSpPr txBox="1"/>
          <p:nvPr>
            <p:ph idx="1" type="subTitle"/>
          </p:nvPr>
        </p:nvSpPr>
        <p:spPr>
          <a:xfrm>
            <a:off x="462850" y="1315050"/>
            <a:ext cx="7099500" cy="285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Full Name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Current and Previous addresses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Driver’s License number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Bank Account Numbers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Credit/Debit Card Numbers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Pay/Financial Information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Social Security number (SSN)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Date of birth (DOB)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GB" sz="1800">
                <a:latin typeface="Arial"/>
                <a:ea typeface="Arial"/>
                <a:cs typeface="Arial"/>
                <a:sym typeface="Arial"/>
              </a:rPr>
              <a:t>Medical Information</a:t>
            </a:r>
            <a:endParaRPr sz="1800">
              <a:latin typeface="Arial"/>
              <a:ea typeface="Arial"/>
              <a:cs typeface="Arial"/>
              <a:sym typeface="Arial"/>
            </a:endParaRPr>
          </a:p>
        </p:txBody>
      </p:sp>
      <p:pic>
        <p:nvPicPr>
          <p:cNvPr id="210" name="Google Shape;210;p15"/>
          <p:cNvPicPr preferRelativeResize="0"/>
          <p:nvPr/>
        </p:nvPicPr>
        <p:blipFill rotWithShape="1">
          <a:blip r:embed="rId3">
            <a:alphaModFix/>
          </a:blip>
          <a:srcRect b="0" l="0" r="0" t="0"/>
          <a:stretch/>
        </p:blipFill>
        <p:spPr>
          <a:xfrm>
            <a:off x="5262125" y="2184375"/>
            <a:ext cx="3005100" cy="1938775"/>
          </a:xfrm>
          <a:prstGeom prst="rect">
            <a:avLst/>
          </a:prstGeom>
          <a:noFill/>
          <a:ln>
            <a:noFill/>
          </a:ln>
        </p:spPr>
      </p:pic>
      <p:pic>
        <p:nvPicPr>
          <p:cNvPr id="211" name="Google Shape;211;p15"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6"/>
          <p:cNvSpPr txBox="1"/>
          <p:nvPr>
            <p:ph type="ctrTitle"/>
          </p:nvPr>
        </p:nvSpPr>
        <p:spPr>
          <a:xfrm>
            <a:off x="317425" y="154425"/>
            <a:ext cx="6321300" cy="838800"/>
          </a:xfrm>
          <a:prstGeom prst="rect">
            <a:avLst/>
          </a:prstGeom>
          <a:noFill/>
          <a:ln>
            <a:noFill/>
          </a:ln>
        </p:spPr>
        <p:txBody>
          <a:bodyPr anchorCtr="0" anchor="b"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b="1" lang="en-GB" sz="1800">
                <a:latin typeface="Arial"/>
                <a:ea typeface="Arial"/>
                <a:cs typeface="Arial"/>
                <a:sym typeface="Arial"/>
              </a:rPr>
              <a:t>Customer/Client Sensitive Information / PII (Personally Identifiable Information) :</a:t>
            </a:r>
            <a:endParaRPr sz="1800">
              <a:latin typeface="Arial"/>
              <a:ea typeface="Arial"/>
              <a:cs typeface="Arial"/>
              <a:sym typeface="Arial"/>
            </a:endParaRPr>
          </a:p>
        </p:txBody>
      </p:sp>
      <p:sp>
        <p:nvSpPr>
          <p:cNvPr id="217" name="Google Shape;217;p16"/>
          <p:cNvSpPr txBox="1"/>
          <p:nvPr>
            <p:ph idx="1" type="subTitle"/>
          </p:nvPr>
        </p:nvSpPr>
        <p:spPr>
          <a:xfrm>
            <a:off x="272125" y="1867425"/>
            <a:ext cx="8304300" cy="30063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SzPct val="100000"/>
              <a:buFont typeface="Arial"/>
              <a:buChar char="●"/>
            </a:pPr>
            <a:r>
              <a:rPr lang="en-GB" sz="1800">
                <a:latin typeface="Arial"/>
                <a:ea typeface="Arial"/>
                <a:cs typeface="Arial"/>
                <a:sym typeface="Arial"/>
              </a:rPr>
              <a:t>Not collecting, using, disclosing and storing personal information unless specifically required to perform job function</a:t>
            </a:r>
            <a:endParaRPr sz="1800">
              <a:latin typeface="Arial"/>
              <a:ea typeface="Arial"/>
              <a:cs typeface="Arial"/>
              <a:sym typeface="Arial"/>
            </a:endParaRPr>
          </a:p>
          <a:p>
            <a:pPr indent="0" lvl="0" marL="457200" rtl="0" algn="l">
              <a:lnSpc>
                <a:spcPct val="115000"/>
              </a:lnSpc>
              <a:spcBef>
                <a:spcPts val="0"/>
              </a:spcBef>
              <a:spcAft>
                <a:spcPts val="0"/>
              </a:spcAft>
              <a:buSzPct val="126126"/>
              <a:buNone/>
            </a:pPr>
            <a:r>
              <a:t/>
            </a:r>
            <a:endParaRPr sz="1800">
              <a:latin typeface="Arial"/>
              <a:ea typeface="Arial"/>
              <a:cs typeface="Arial"/>
              <a:sym typeface="Arial"/>
            </a:endParaRPr>
          </a:p>
          <a:p>
            <a:pPr indent="-334327" lvl="0" marL="457200" rtl="0" algn="l">
              <a:lnSpc>
                <a:spcPct val="115000"/>
              </a:lnSpc>
              <a:spcBef>
                <a:spcPts val="0"/>
              </a:spcBef>
              <a:spcAft>
                <a:spcPts val="0"/>
              </a:spcAft>
              <a:buSzPct val="100000"/>
              <a:buFont typeface="Arial"/>
              <a:buChar char="●"/>
            </a:pPr>
            <a:r>
              <a:rPr lang="en-GB" sz="1800">
                <a:latin typeface="Arial"/>
                <a:ea typeface="Arial"/>
                <a:cs typeface="Arial"/>
                <a:sym typeface="Arial"/>
              </a:rPr>
              <a:t>Accessing  and processing information only for authorized purposes</a:t>
            </a:r>
            <a:endParaRPr sz="1800">
              <a:latin typeface="Arial"/>
              <a:ea typeface="Arial"/>
              <a:cs typeface="Arial"/>
              <a:sym typeface="Arial"/>
            </a:endParaRPr>
          </a:p>
          <a:p>
            <a:pPr indent="0" lvl="0" marL="457200" rtl="0" algn="l">
              <a:lnSpc>
                <a:spcPct val="115000"/>
              </a:lnSpc>
              <a:spcBef>
                <a:spcPts val="0"/>
              </a:spcBef>
              <a:spcAft>
                <a:spcPts val="0"/>
              </a:spcAft>
              <a:buSzPct val="126126"/>
              <a:buNone/>
            </a:pPr>
            <a:r>
              <a:t/>
            </a:r>
            <a:endParaRPr sz="1800">
              <a:latin typeface="Arial"/>
              <a:ea typeface="Arial"/>
              <a:cs typeface="Arial"/>
              <a:sym typeface="Arial"/>
            </a:endParaRPr>
          </a:p>
          <a:p>
            <a:pPr indent="-322580" lvl="0" marL="457200" rtl="0" algn="l">
              <a:lnSpc>
                <a:spcPct val="115000"/>
              </a:lnSpc>
              <a:spcBef>
                <a:spcPts val="0"/>
              </a:spcBef>
              <a:spcAft>
                <a:spcPts val="0"/>
              </a:spcAft>
              <a:buSzPct val="100000"/>
              <a:buFont typeface="Arial"/>
              <a:buChar char="●"/>
            </a:pPr>
            <a:r>
              <a:rPr lang="en-GB" sz="1600">
                <a:latin typeface="Arial"/>
                <a:ea typeface="Arial"/>
                <a:cs typeface="Arial"/>
                <a:sym typeface="Arial"/>
              </a:rPr>
              <a:t>Compliance with all </a:t>
            </a:r>
            <a:r>
              <a:rPr lang="en-GB" sz="1600">
                <a:highlight>
                  <a:schemeClr val="dk1"/>
                </a:highlight>
                <a:latin typeface="Arial"/>
                <a:ea typeface="Arial"/>
                <a:cs typeface="Arial"/>
                <a:sym typeface="Arial"/>
              </a:rPr>
              <a:t>Squegg</a:t>
            </a:r>
            <a:r>
              <a:rPr lang="en-GB" sz="1600">
                <a:highlight>
                  <a:schemeClr val="dk1"/>
                </a:highlight>
                <a:latin typeface="Arial"/>
                <a:ea typeface="Arial"/>
                <a:cs typeface="Arial"/>
                <a:sym typeface="Arial"/>
              </a:rPr>
              <a:t> security policies and procedu</a:t>
            </a:r>
            <a:r>
              <a:rPr lang="en-GB" sz="1600">
                <a:latin typeface="Arial"/>
                <a:ea typeface="Arial"/>
                <a:cs typeface="Arial"/>
                <a:sym typeface="Arial"/>
              </a:rPr>
              <a:t>res</a:t>
            </a:r>
            <a:endParaRPr sz="1600">
              <a:latin typeface="Arial"/>
              <a:ea typeface="Arial"/>
              <a:cs typeface="Arial"/>
              <a:sym typeface="Arial"/>
            </a:endParaRPr>
          </a:p>
          <a:p>
            <a:pPr indent="0" lvl="0" marL="0" rtl="0" algn="l">
              <a:lnSpc>
                <a:spcPct val="115000"/>
              </a:lnSpc>
              <a:spcBef>
                <a:spcPts val="0"/>
              </a:spcBef>
              <a:spcAft>
                <a:spcPts val="0"/>
              </a:spcAft>
              <a:buSzPct val="141891"/>
              <a:buNone/>
            </a:pPr>
            <a:r>
              <a:t/>
            </a:r>
            <a:endParaRPr sz="1600">
              <a:solidFill>
                <a:schemeClr val="dk1"/>
              </a:solidFill>
              <a:latin typeface="Arial"/>
              <a:ea typeface="Arial"/>
              <a:cs typeface="Arial"/>
              <a:sym typeface="Arial"/>
            </a:endParaRPr>
          </a:p>
          <a:p>
            <a:pPr indent="-322580" lvl="0" marL="457200" rtl="0" algn="l">
              <a:lnSpc>
                <a:spcPct val="115000"/>
              </a:lnSpc>
              <a:spcBef>
                <a:spcPts val="0"/>
              </a:spcBef>
              <a:spcAft>
                <a:spcPts val="0"/>
              </a:spcAft>
              <a:buSzPct val="100000"/>
              <a:buFont typeface="Arial"/>
              <a:buChar char="●"/>
            </a:pPr>
            <a:r>
              <a:rPr lang="en-GB" sz="1600">
                <a:latin typeface="Arial"/>
                <a:ea typeface="Arial"/>
                <a:cs typeface="Arial"/>
                <a:sym typeface="Arial"/>
              </a:rPr>
              <a:t>Reporting suspected privacy violations or incidents</a:t>
            </a:r>
            <a:endParaRPr sz="1600">
              <a:latin typeface="Arial"/>
              <a:ea typeface="Arial"/>
              <a:cs typeface="Arial"/>
              <a:sym typeface="Arial"/>
            </a:endParaRPr>
          </a:p>
          <a:p>
            <a:pPr indent="0" lvl="0" marL="0" rtl="0" algn="l">
              <a:lnSpc>
                <a:spcPct val="115000"/>
              </a:lnSpc>
              <a:spcBef>
                <a:spcPts val="0"/>
              </a:spcBef>
              <a:spcAft>
                <a:spcPts val="0"/>
              </a:spcAft>
              <a:buSzPct val="126126"/>
              <a:buNone/>
            </a:pPr>
            <a:r>
              <a:t/>
            </a:r>
            <a:endParaRPr sz="1800">
              <a:latin typeface="Arial"/>
              <a:ea typeface="Arial"/>
              <a:cs typeface="Arial"/>
              <a:sym typeface="Arial"/>
            </a:endParaRPr>
          </a:p>
          <a:p>
            <a:pPr indent="0" lvl="0" marL="0" rtl="0" algn="l">
              <a:lnSpc>
                <a:spcPct val="115000"/>
              </a:lnSpc>
              <a:spcBef>
                <a:spcPts val="0"/>
              </a:spcBef>
              <a:spcAft>
                <a:spcPts val="0"/>
              </a:spcAft>
              <a:buSzPct val="126126"/>
              <a:buNone/>
            </a:pPr>
            <a:r>
              <a:rPr b="1" lang="en-GB" sz="1800">
                <a:latin typeface="Arial"/>
                <a:ea typeface="Arial"/>
                <a:cs typeface="Arial"/>
                <a:sym typeface="Arial"/>
              </a:rPr>
              <a:t>Note: </a:t>
            </a:r>
            <a:r>
              <a:rPr lang="en-GB" sz="1800">
                <a:latin typeface="Arial"/>
                <a:ea typeface="Arial"/>
                <a:cs typeface="Arial"/>
                <a:sym typeface="Arial"/>
              </a:rPr>
              <a:t>Non Compliance with security policies and procedures will invite disciplinary action as per reprimand process.</a:t>
            </a:r>
            <a:endParaRPr sz="1800">
              <a:latin typeface="Arial"/>
              <a:ea typeface="Arial"/>
              <a:cs typeface="Arial"/>
              <a:sym typeface="Arial"/>
            </a:endParaRPr>
          </a:p>
          <a:p>
            <a:pPr indent="0" lvl="0" marL="0" rtl="0" algn="l">
              <a:lnSpc>
                <a:spcPct val="100000"/>
              </a:lnSpc>
              <a:spcBef>
                <a:spcPts val="0"/>
              </a:spcBef>
              <a:spcAft>
                <a:spcPts val="0"/>
              </a:spcAft>
              <a:buSzPct val="108108"/>
              <a:buNone/>
            </a:pPr>
            <a:r>
              <a:t/>
            </a:r>
            <a:endParaRPr/>
          </a:p>
        </p:txBody>
      </p:sp>
      <p:sp>
        <p:nvSpPr>
          <p:cNvPr id="218" name="Google Shape;218;p16"/>
          <p:cNvSpPr txBox="1"/>
          <p:nvPr/>
        </p:nvSpPr>
        <p:spPr>
          <a:xfrm>
            <a:off x="317425" y="1113300"/>
            <a:ext cx="6629100" cy="579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lt1"/>
              </a:buClr>
              <a:buSzPts val="1500"/>
              <a:buFont typeface="Arial"/>
              <a:buChar char="➢"/>
            </a:pPr>
            <a:r>
              <a:rPr b="1" i="0" lang="en-GB" sz="1500" u="none" cap="none" strike="noStrike">
                <a:solidFill>
                  <a:schemeClr val="lt1"/>
                </a:solidFill>
                <a:latin typeface="Arial"/>
                <a:ea typeface="Arial"/>
                <a:cs typeface="Arial"/>
                <a:sym typeface="Arial"/>
              </a:rPr>
              <a:t>As a member of the </a:t>
            </a:r>
            <a:r>
              <a:rPr b="1" lang="en-GB" sz="1500">
                <a:solidFill>
                  <a:schemeClr val="lt1"/>
                </a:solidFill>
              </a:rPr>
              <a:t>Squegg</a:t>
            </a:r>
            <a:endParaRPr b="1" i="0" sz="1500" u="none" cap="none" strike="noStrike">
              <a:solidFill>
                <a:schemeClr val="lt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500"/>
              <a:buFont typeface="Arial"/>
              <a:buNone/>
            </a:pPr>
            <a:r>
              <a:rPr b="1" i="0" lang="en-GB" sz="1500" u="none" cap="none" strike="noStrike">
                <a:solidFill>
                  <a:schemeClr val="lt1"/>
                </a:solidFill>
                <a:latin typeface="Arial"/>
                <a:ea typeface="Arial"/>
                <a:cs typeface="Arial"/>
                <a:sym typeface="Arial"/>
              </a:rPr>
              <a:t>workforce, you are responsible for :</a:t>
            </a:r>
            <a:endParaRPr b="1" i="0" sz="1500" u="none" cap="none" strike="noStrike">
              <a:solidFill>
                <a:schemeClr val="lt1"/>
              </a:solidFill>
              <a:latin typeface="Arial"/>
              <a:ea typeface="Arial"/>
              <a:cs typeface="Arial"/>
              <a:sym typeface="Arial"/>
            </a:endParaRPr>
          </a:p>
        </p:txBody>
      </p:sp>
      <p:pic>
        <p:nvPicPr>
          <p:cNvPr id="219" name="Google Shape;219;p16"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7"/>
          <p:cNvSpPr txBox="1"/>
          <p:nvPr/>
        </p:nvSpPr>
        <p:spPr>
          <a:xfrm>
            <a:off x="363225" y="309875"/>
            <a:ext cx="5877000" cy="588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lt1"/>
              </a:buClr>
              <a:buSzPts val="2200"/>
              <a:buFont typeface="Arial"/>
              <a:buChar char="❖"/>
            </a:pPr>
            <a:r>
              <a:rPr b="1" i="0" lang="en-GB" sz="2200" u="none" cap="none" strike="noStrike">
                <a:solidFill>
                  <a:schemeClr val="lt1"/>
                </a:solidFill>
                <a:latin typeface="Arial"/>
                <a:ea typeface="Arial"/>
                <a:cs typeface="Arial"/>
                <a:sym typeface="Arial"/>
              </a:rPr>
              <a:t>ISO 27001:2022 Controls &amp; Framework</a:t>
            </a:r>
            <a:endParaRPr b="1" i="0" sz="2200" u="none" cap="none" strike="noStrike">
              <a:solidFill>
                <a:schemeClr val="lt1"/>
              </a:solidFill>
              <a:latin typeface="Arial"/>
              <a:ea typeface="Arial"/>
              <a:cs typeface="Arial"/>
              <a:sym typeface="Arial"/>
            </a:endParaRPr>
          </a:p>
        </p:txBody>
      </p:sp>
      <p:sp>
        <p:nvSpPr>
          <p:cNvPr id="225" name="Google Shape;225;p17"/>
          <p:cNvSpPr txBox="1"/>
          <p:nvPr/>
        </p:nvSpPr>
        <p:spPr>
          <a:xfrm>
            <a:off x="363225" y="1405625"/>
            <a:ext cx="5415300" cy="354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Information security policies and organization</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Human resource and asset management</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Access control, cryptography, and physical security</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Operations, communications, and supplier security</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Incident management, business continuity, and compliance</a:t>
            </a:r>
            <a:endParaRPr b="0" i="0" sz="1800" u="none" cap="none" strike="noStrike">
              <a:solidFill>
                <a:schemeClr val="lt1"/>
              </a:solidFill>
              <a:latin typeface="Arial"/>
              <a:ea typeface="Arial"/>
              <a:cs typeface="Arial"/>
              <a:sym typeface="Arial"/>
            </a:endParaRPr>
          </a:p>
        </p:txBody>
      </p:sp>
      <p:pic>
        <p:nvPicPr>
          <p:cNvPr id="226" name="Google Shape;226;p17"/>
          <p:cNvPicPr preferRelativeResize="0"/>
          <p:nvPr/>
        </p:nvPicPr>
        <p:blipFill rotWithShape="1">
          <a:blip r:embed="rId3">
            <a:alphaModFix/>
          </a:blip>
          <a:srcRect b="0" l="0" r="0" t="0"/>
          <a:stretch/>
        </p:blipFill>
        <p:spPr>
          <a:xfrm>
            <a:off x="6158725" y="1511250"/>
            <a:ext cx="2179650" cy="2303450"/>
          </a:xfrm>
          <a:prstGeom prst="rect">
            <a:avLst/>
          </a:prstGeom>
          <a:noFill/>
          <a:ln>
            <a:noFill/>
          </a:ln>
        </p:spPr>
      </p:pic>
      <p:pic>
        <p:nvPicPr>
          <p:cNvPr id="227" name="Google Shape;227;p17"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txBox="1"/>
          <p:nvPr/>
        </p:nvSpPr>
        <p:spPr>
          <a:xfrm>
            <a:off x="290775" y="282725"/>
            <a:ext cx="6348000" cy="6519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Arial"/>
              <a:buChar char="❖"/>
            </a:pPr>
            <a:r>
              <a:rPr b="1" i="0" lang="en-GB" sz="1900" u="none" cap="none" strike="noStrike">
                <a:solidFill>
                  <a:schemeClr val="lt1"/>
                </a:solidFill>
                <a:latin typeface="Arial"/>
                <a:ea typeface="Arial"/>
                <a:cs typeface="Arial"/>
                <a:sym typeface="Arial"/>
              </a:rPr>
              <a:t>Protecting People, Processes, and Technologies</a:t>
            </a:r>
            <a:endParaRPr b="1" i="0" sz="1900" u="none" cap="none" strike="noStrike">
              <a:solidFill>
                <a:schemeClr val="lt1"/>
              </a:solidFill>
              <a:latin typeface="Arial"/>
              <a:ea typeface="Arial"/>
              <a:cs typeface="Arial"/>
              <a:sym typeface="Arial"/>
            </a:endParaRPr>
          </a:p>
        </p:txBody>
      </p:sp>
      <p:sp>
        <p:nvSpPr>
          <p:cNvPr id="233" name="Google Shape;233;p18"/>
          <p:cNvSpPr txBox="1"/>
          <p:nvPr/>
        </p:nvSpPr>
        <p:spPr>
          <a:xfrm>
            <a:off x="490000" y="1333150"/>
            <a:ext cx="5098200" cy="3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Arial"/>
                <a:ea typeface="Arial"/>
                <a:cs typeface="Arial"/>
                <a:sym typeface="Arial"/>
              </a:rPr>
              <a:t>People:</a:t>
            </a:r>
            <a:r>
              <a:rPr b="0" i="0" lang="en-GB" sz="1800" u="none" cap="none" strike="noStrike">
                <a:solidFill>
                  <a:schemeClr val="lt1"/>
                </a:solidFill>
                <a:latin typeface="Arial"/>
                <a:ea typeface="Arial"/>
                <a:cs typeface="Arial"/>
                <a:sym typeface="Arial"/>
              </a:rPr>
              <a:t> Security awareness, defined roles, background checks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Arial"/>
                <a:ea typeface="Arial"/>
                <a:cs typeface="Arial"/>
                <a:sym typeface="Arial"/>
              </a:rPr>
              <a:t>Processes:</a:t>
            </a:r>
            <a:r>
              <a:rPr b="0" i="0" lang="en-GB" sz="1800" u="none" cap="none" strike="noStrike">
                <a:solidFill>
                  <a:schemeClr val="lt1"/>
                </a:solidFill>
                <a:latin typeface="Arial"/>
                <a:ea typeface="Arial"/>
                <a:cs typeface="Arial"/>
                <a:sym typeface="Arial"/>
              </a:rPr>
              <a:t> Documented policies, risk management, incident response, audits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Arial"/>
                <a:ea typeface="Arial"/>
                <a:cs typeface="Arial"/>
                <a:sym typeface="Arial"/>
              </a:rPr>
              <a:t>Technologies:</a:t>
            </a:r>
            <a:r>
              <a:rPr b="0" i="0" lang="en-GB" sz="1800" u="none" cap="none" strike="noStrike">
                <a:solidFill>
                  <a:schemeClr val="lt1"/>
                </a:solidFill>
                <a:latin typeface="Arial"/>
                <a:ea typeface="Arial"/>
                <a:cs typeface="Arial"/>
                <a:sym typeface="Arial"/>
              </a:rPr>
              <a:t> Access controls, encryption, secure configuration, backups</a:t>
            </a:r>
            <a:endParaRPr b="0" i="0" sz="1800" u="none" cap="none" strike="noStrike">
              <a:solidFill>
                <a:schemeClr val="lt1"/>
              </a:solidFill>
              <a:latin typeface="Arial"/>
              <a:ea typeface="Arial"/>
              <a:cs typeface="Arial"/>
              <a:sym typeface="Arial"/>
            </a:endParaRPr>
          </a:p>
        </p:txBody>
      </p:sp>
      <p:pic>
        <p:nvPicPr>
          <p:cNvPr id="234" name="Google Shape;234;p18"/>
          <p:cNvPicPr preferRelativeResize="0"/>
          <p:nvPr/>
        </p:nvPicPr>
        <p:blipFill rotWithShape="1">
          <a:blip r:embed="rId3">
            <a:alphaModFix/>
          </a:blip>
          <a:srcRect b="0" l="0" r="0" t="0"/>
          <a:stretch/>
        </p:blipFill>
        <p:spPr>
          <a:xfrm>
            <a:off x="5425225" y="1377200"/>
            <a:ext cx="2713625" cy="2587600"/>
          </a:xfrm>
          <a:prstGeom prst="rect">
            <a:avLst/>
          </a:prstGeom>
          <a:noFill/>
          <a:ln>
            <a:noFill/>
          </a:ln>
        </p:spPr>
      </p:pic>
      <p:pic>
        <p:nvPicPr>
          <p:cNvPr id="235" name="Google Shape;235;p18"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nvSpPr>
        <p:spPr>
          <a:xfrm>
            <a:off x="308900" y="237450"/>
            <a:ext cx="5877000" cy="6339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lt1"/>
              </a:buClr>
              <a:buSzPts val="2200"/>
              <a:buFont typeface="Roboto"/>
              <a:buChar char="❖"/>
            </a:pPr>
            <a:r>
              <a:rPr b="1" i="0" lang="en-GB" sz="2200" u="none" cap="none" strike="noStrike">
                <a:solidFill>
                  <a:schemeClr val="lt1"/>
                </a:solidFill>
                <a:latin typeface="Roboto"/>
                <a:ea typeface="Roboto"/>
                <a:cs typeface="Roboto"/>
                <a:sym typeface="Roboto"/>
              </a:rPr>
              <a:t>Security Responsibilities for All Staff</a:t>
            </a:r>
            <a:endParaRPr b="1" i="0" sz="2200" u="none" cap="none" strike="noStrike">
              <a:solidFill>
                <a:schemeClr val="lt1"/>
              </a:solidFill>
              <a:latin typeface="Roboto"/>
              <a:ea typeface="Roboto"/>
              <a:cs typeface="Roboto"/>
              <a:sym typeface="Roboto"/>
            </a:endParaRPr>
          </a:p>
        </p:txBody>
      </p:sp>
      <p:sp>
        <p:nvSpPr>
          <p:cNvPr id="241" name="Google Shape;241;p19"/>
          <p:cNvSpPr txBox="1"/>
          <p:nvPr/>
        </p:nvSpPr>
        <p:spPr>
          <a:xfrm>
            <a:off x="381350" y="1163550"/>
            <a:ext cx="7235400" cy="2343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Do not share or write down passwords</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Report incidents or suspicious activities immediately</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Access only information necessary for your role</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Follow company policies for sensitive data</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Lock your computer when away</a:t>
            </a:r>
            <a:endParaRPr b="0" i="0" sz="1800" u="none" cap="none" strike="noStrike">
              <a:solidFill>
                <a:schemeClr val="lt1"/>
              </a:solidFill>
              <a:latin typeface="Arial"/>
              <a:ea typeface="Arial"/>
              <a:cs typeface="Arial"/>
              <a:sym typeface="Arial"/>
            </a:endParaRPr>
          </a:p>
        </p:txBody>
      </p:sp>
      <p:pic>
        <p:nvPicPr>
          <p:cNvPr id="242" name="Google Shape;242;p19"/>
          <p:cNvPicPr preferRelativeResize="0"/>
          <p:nvPr/>
        </p:nvPicPr>
        <p:blipFill rotWithShape="1">
          <a:blip r:embed="rId3">
            <a:alphaModFix/>
          </a:blip>
          <a:srcRect b="0" l="0" r="0" t="0"/>
          <a:stretch/>
        </p:blipFill>
        <p:spPr>
          <a:xfrm>
            <a:off x="5861375" y="2190425"/>
            <a:ext cx="2554051" cy="2554051"/>
          </a:xfrm>
          <a:prstGeom prst="rect">
            <a:avLst/>
          </a:prstGeom>
          <a:noFill/>
          <a:ln>
            <a:noFill/>
          </a:ln>
        </p:spPr>
      </p:pic>
      <p:pic>
        <p:nvPicPr>
          <p:cNvPr id="243" name="Google Shape;243;p19"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nvSpPr>
        <p:spPr>
          <a:xfrm>
            <a:off x="490000" y="291750"/>
            <a:ext cx="4236000" cy="534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1" i="0" lang="en-GB" sz="2000" u="none" cap="none" strike="noStrike">
                <a:solidFill>
                  <a:schemeClr val="lt1"/>
                </a:solidFill>
                <a:latin typeface="Arial"/>
                <a:ea typeface="Arial"/>
                <a:cs typeface="Arial"/>
                <a:sym typeface="Arial"/>
              </a:rPr>
              <a:t>Learning Objectives :</a:t>
            </a:r>
            <a:endParaRPr b="1" i="0" sz="2000" u="none" cap="none" strike="noStrike">
              <a:solidFill>
                <a:schemeClr val="lt1"/>
              </a:solidFill>
              <a:latin typeface="Arial"/>
              <a:ea typeface="Arial"/>
              <a:cs typeface="Arial"/>
              <a:sym typeface="Arial"/>
            </a:endParaRPr>
          </a:p>
        </p:txBody>
      </p:sp>
      <p:sp>
        <p:nvSpPr>
          <p:cNvPr id="95" name="Google Shape;95;p2"/>
          <p:cNvSpPr txBox="1"/>
          <p:nvPr/>
        </p:nvSpPr>
        <p:spPr>
          <a:xfrm>
            <a:off x="363225" y="880400"/>
            <a:ext cx="6275400" cy="4047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Arial"/>
              <a:buChar char="●"/>
            </a:pPr>
            <a:r>
              <a:rPr lang="en-GB" sz="1800">
                <a:solidFill>
                  <a:schemeClr val="lt1"/>
                </a:solidFill>
              </a:rPr>
              <a:t>Squegg</a:t>
            </a:r>
            <a:r>
              <a:rPr b="0" i="0" lang="en-GB" sz="1800" u="none" cap="none" strike="noStrike">
                <a:solidFill>
                  <a:schemeClr val="lt1"/>
                </a:solidFill>
                <a:latin typeface="Arial"/>
                <a:ea typeface="Arial"/>
                <a:cs typeface="Arial"/>
                <a:sym typeface="Arial"/>
              </a:rPr>
              <a:t> Policy Center</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Understanding what is information</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Understanding Information Security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Customer Information (PII) &amp; Privacy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Password Security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Social Engineering</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Email Spam and protection</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Understand and Identifying Phishing</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Reporting Security Incidents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Keeping Home Network Secure</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Security Awareness Quiz</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pic>
        <p:nvPicPr>
          <p:cNvPr id="96" name="Google Shape;96;p2"/>
          <p:cNvPicPr preferRelativeResize="0"/>
          <p:nvPr/>
        </p:nvPicPr>
        <p:blipFill rotWithShape="1">
          <a:blip r:embed="rId3">
            <a:alphaModFix/>
          </a:blip>
          <a:srcRect b="0" l="0" r="0" t="0"/>
          <a:stretch/>
        </p:blipFill>
        <p:spPr>
          <a:xfrm>
            <a:off x="5180725" y="1423800"/>
            <a:ext cx="3420149" cy="2890751"/>
          </a:xfrm>
          <a:prstGeom prst="rect">
            <a:avLst/>
          </a:prstGeom>
          <a:noFill/>
          <a:ln>
            <a:noFill/>
          </a:ln>
        </p:spPr>
      </p:pic>
      <p:pic>
        <p:nvPicPr>
          <p:cNvPr id="97" name="Google Shape;97;p2"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idx="1" type="subTitle"/>
          </p:nvPr>
        </p:nvSpPr>
        <p:spPr>
          <a:xfrm>
            <a:off x="326450" y="1179225"/>
            <a:ext cx="4564500" cy="34410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Secure system configuration and regular updates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Monitor access logs and respond to anomalies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Use encryption for sensitive data</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Secure coding practices and vulnerability testing</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Document system changes and security features</a:t>
            </a:r>
            <a:endParaRPr sz="1500">
              <a:latin typeface="Arial"/>
              <a:ea typeface="Arial"/>
              <a:cs typeface="Arial"/>
              <a:sym typeface="Arial"/>
            </a:endParaRPr>
          </a:p>
          <a:p>
            <a:pPr indent="0" lvl="0" marL="0" rtl="0" algn="just">
              <a:lnSpc>
                <a:spcPct val="115000"/>
              </a:lnSpc>
              <a:spcBef>
                <a:spcPts val="0"/>
              </a:spcBef>
              <a:spcAft>
                <a:spcPts val="0"/>
              </a:spcAft>
              <a:buSzPts val="2100"/>
              <a:buNone/>
            </a:pPr>
            <a:r>
              <a:t/>
            </a:r>
            <a:endParaRPr sz="1500">
              <a:latin typeface="Arial"/>
              <a:ea typeface="Arial"/>
              <a:cs typeface="Arial"/>
              <a:sym typeface="Arial"/>
            </a:endParaRPr>
          </a:p>
        </p:txBody>
      </p:sp>
      <p:sp>
        <p:nvSpPr>
          <p:cNvPr id="249" name="Google Shape;249;p20"/>
          <p:cNvSpPr txBox="1"/>
          <p:nvPr/>
        </p:nvSpPr>
        <p:spPr>
          <a:xfrm>
            <a:off x="326450" y="309900"/>
            <a:ext cx="6203100" cy="751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lt1"/>
              </a:buClr>
              <a:buSzPts val="2000"/>
              <a:buFont typeface="Arial"/>
              <a:buChar char="❖"/>
            </a:pPr>
            <a:r>
              <a:rPr b="1" i="0" lang="en-GB" sz="2000" u="none" cap="none" strike="noStrike">
                <a:solidFill>
                  <a:schemeClr val="lt1"/>
                </a:solidFill>
                <a:latin typeface="Arial"/>
                <a:ea typeface="Arial"/>
                <a:cs typeface="Arial"/>
                <a:sym typeface="Arial"/>
              </a:rPr>
              <a:t>Security Best Practices for IT &amp; Developers</a:t>
            </a:r>
            <a:endParaRPr b="0" i="0" sz="4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50" name="Google Shape;250;p20"/>
          <p:cNvPicPr preferRelativeResize="0"/>
          <p:nvPr/>
        </p:nvPicPr>
        <p:blipFill rotWithShape="1">
          <a:blip r:embed="rId3">
            <a:alphaModFix/>
          </a:blip>
          <a:srcRect b="0" l="0" r="0" t="0"/>
          <a:stretch/>
        </p:blipFill>
        <p:spPr>
          <a:xfrm>
            <a:off x="5533900" y="1693750"/>
            <a:ext cx="2780825" cy="1781200"/>
          </a:xfrm>
          <a:prstGeom prst="rect">
            <a:avLst/>
          </a:prstGeom>
          <a:noFill/>
          <a:ln>
            <a:noFill/>
          </a:ln>
        </p:spPr>
      </p:pic>
      <p:pic>
        <p:nvPicPr>
          <p:cNvPr id="251" name="Google Shape;251;p20"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327000" y="273675"/>
            <a:ext cx="5994600" cy="7062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Arial"/>
              <a:buChar char="❖"/>
            </a:pPr>
            <a:r>
              <a:rPr b="1" i="0" lang="en-GB" sz="1900" u="none" cap="none" strike="noStrike">
                <a:solidFill>
                  <a:schemeClr val="lt1"/>
                </a:solidFill>
                <a:latin typeface="Arial"/>
                <a:ea typeface="Arial"/>
                <a:cs typeface="Arial"/>
                <a:sym typeface="Arial"/>
              </a:rPr>
              <a:t> Key Takeaways &amp; Benefits of ISO 27001:2022</a:t>
            </a:r>
            <a:endParaRPr b="1" i="0" sz="1900" u="none" cap="none" strike="noStrike">
              <a:solidFill>
                <a:schemeClr val="lt1"/>
              </a:solidFill>
              <a:latin typeface="Arial"/>
              <a:ea typeface="Arial"/>
              <a:cs typeface="Arial"/>
              <a:sym typeface="Arial"/>
            </a:endParaRPr>
          </a:p>
        </p:txBody>
      </p:sp>
      <p:sp>
        <p:nvSpPr>
          <p:cNvPr id="257" name="Google Shape;257;p21"/>
          <p:cNvSpPr txBox="1"/>
          <p:nvPr/>
        </p:nvSpPr>
        <p:spPr>
          <a:xfrm>
            <a:off x="462850" y="1097725"/>
            <a:ext cx="6067200" cy="358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ISO 27001:2022 provides a robust security framework</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Protecting people, processes, and technologies is essential</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Compliance reduces risk and builds trust</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Everyone plays a role in information security</a:t>
            </a:r>
            <a:endParaRPr b="0" i="0" sz="1800" u="none" cap="none" strike="noStrike">
              <a:solidFill>
                <a:schemeClr val="lt1"/>
              </a:solidFill>
              <a:latin typeface="Arial"/>
              <a:ea typeface="Arial"/>
              <a:cs typeface="Arial"/>
              <a:sym typeface="Arial"/>
            </a:endParaRPr>
          </a:p>
          <a:p>
            <a:pPr indent="-342900" lvl="0" marL="45720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Report incidents and follow policies</a:t>
            </a:r>
            <a:endParaRPr b="0" i="0" sz="1800" u="none" cap="none" strike="noStrike">
              <a:solidFill>
                <a:schemeClr val="lt1"/>
              </a:solidFill>
              <a:latin typeface="Arial"/>
              <a:ea typeface="Arial"/>
              <a:cs typeface="Arial"/>
              <a:sym typeface="Arial"/>
            </a:endParaRPr>
          </a:p>
        </p:txBody>
      </p:sp>
      <p:pic>
        <p:nvPicPr>
          <p:cNvPr id="258" name="Google Shape;258;p21"/>
          <p:cNvPicPr preferRelativeResize="0"/>
          <p:nvPr/>
        </p:nvPicPr>
        <p:blipFill rotWithShape="1">
          <a:blip r:embed="rId3">
            <a:alphaModFix/>
          </a:blip>
          <a:srcRect b="0" l="0" r="0" t="0"/>
          <a:stretch/>
        </p:blipFill>
        <p:spPr>
          <a:xfrm>
            <a:off x="5571600" y="2119850"/>
            <a:ext cx="2887226" cy="2887226"/>
          </a:xfrm>
          <a:prstGeom prst="rect">
            <a:avLst/>
          </a:prstGeom>
          <a:noFill/>
          <a:ln>
            <a:noFill/>
          </a:ln>
        </p:spPr>
      </p:pic>
      <p:pic>
        <p:nvPicPr>
          <p:cNvPr id="259" name="Google Shape;259;p21"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type="ctrTitle"/>
          </p:nvPr>
        </p:nvSpPr>
        <p:spPr>
          <a:xfrm>
            <a:off x="317375" y="141588"/>
            <a:ext cx="5977200" cy="534300"/>
          </a:xfrm>
          <a:prstGeom prst="rect">
            <a:avLst/>
          </a:prstGeom>
          <a:noFill/>
          <a:ln>
            <a:noFill/>
          </a:ln>
        </p:spPr>
        <p:txBody>
          <a:bodyPr anchorCtr="0" anchor="b"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lang="en-GB" sz="2400">
                <a:latin typeface="Arial"/>
                <a:ea typeface="Arial"/>
                <a:cs typeface="Arial"/>
                <a:sym typeface="Arial"/>
              </a:rPr>
              <a:t>ID &amp; Passwords</a:t>
            </a:r>
            <a:endParaRPr sz="2400">
              <a:latin typeface="Arial"/>
              <a:ea typeface="Arial"/>
              <a:cs typeface="Arial"/>
              <a:sym typeface="Arial"/>
            </a:endParaRPr>
          </a:p>
        </p:txBody>
      </p:sp>
      <p:sp>
        <p:nvSpPr>
          <p:cNvPr id="265" name="Google Shape;265;p24"/>
          <p:cNvSpPr txBox="1"/>
          <p:nvPr>
            <p:ph idx="1" type="subTitle"/>
          </p:nvPr>
        </p:nvSpPr>
        <p:spPr>
          <a:xfrm>
            <a:off x="362650" y="725925"/>
            <a:ext cx="6719700" cy="937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100"/>
              <a:buNone/>
            </a:pPr>
            <a:r>
              <a:rPr lang="en-GB" sz="1400">
                <a:latin typeface="Arial"/>
                <a:ea typeface="Arial"/>
                <a:cs typeface="Arial"/>
                <a:sym typeface="Arial"/>
              </a:rPr>
              <a:t>Each employee must have a unique User ID and Password. Password construction is vitally important since the password is the key to unlocking access to our data. Follow the "do’s" and "don’ts" lists below for more information.</a:t>
            </a:r>
            <a:endParaRPr sz="1400">
              <a:latin typeface="Arial"/>
              <a:ea typeface="Arial"/>
              <a:cs typeface="Arial"/>
              <a:sym typeface="Arial"/>
            </a:endParaRPr>
          </a:p>
          <a:p>
            <a:pPr indent="0" lvl="0" marL="0" rtl="0" algn="l">
              <a:lnSpc>
                <a:spcPct val="100000"/>
              </a:lnSpc>
              <a:spcBef>
                <a:spcPts val="0"/>
              </a:spcBef>
              <a:spcAft>
                <a:spcPts val="0"/>
              </a:spcAft>
              <a:buSzPts val="2100"/>
              <a:buNone/>
            </a:pPr>
            <a:r>
              <a:t/>
            </a:r>
            <a:endParaRPr sz="1200">
              <a:latin typeface="Arial"/>
              <a:ea typeface="Arial"/>
              <a:cs typeface="Arial"/>
              <a:sym typeface="Arial"/>
            </a:endParaRPr>
          </a:p>
        </p:txBody>
      </p:sp>
      <p:sp>
        <p:nvSpPr>
          <p:cNvPr id="266" name="Google Shape;266;p24"/>
          <p:cNvSpPr txBox="1"/>
          <p:nvPr/>
        </p:nvSpPr>
        <p:spPr>
          <a:xfrm>
            <a:off x="281150" y="2103850"/>
            <a:ext cx="7289700" cy="22548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 long passphrases (12–16+ characters) for stronger security.</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Mix uppercase, lowercase, numbers, and symbols in your passwords.</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Create unique passwords for every account.</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 a reputable password manager to generate and store passwords.</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Enable multi-factor authentication (MFA) wherever possible.</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Change your password immediately if you suspect it’s been compromised.</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Regularly check if your credentials have been exposed in breaches (e.g., “Have I Been Pwned”).</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Memorize your master password or passphrase; don’t write it down.</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Type your password in private and ensure no one is watching.</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Keep your devices and software updated to protect your accounts.</a:t>
            </a:r>
            <a:endParaRPr b="0" i="0" sz="1400" u="none" cap="none" strike="noStrike">
              <a:solidFill>
                <a:schemeClr val="lt1"/>
              </a:solidFill>
              <a:latin typeface="Arial"/>
              <a:ea typeface="Arial"/>
              <a:cs typeface="Arial"/>
              <a:sym typeface="Arial"/>
            </a:endParaRPr>
          </a:p>
        </p:txBody>
      </p:sp>
      <p:sp>
        <p:nvSpPr>
          <p:cNvPr id="267" name="Google Shape;267;p24"/>
          <p:cNvSpPr txBox="1"/>
          <p:nvPr/>
        </p:nvSpPr>
        <p:spPr>
          <a:xfrm>
            <a:off x="462825" y="1663125"/>
            <a:ext cx="1901700" cy="3807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chemeClr val="lt1"/>
              </a:buClr>
              <a:buSzPts val="1800"/>
              <a:buFont typeface="Trebuchet MS"/>
              <a:buChar char="➢"/>
            </a:pPr>
            <a:r>
              <a:rPr b="1" i="0" lang="en-GB" sz="1800" u="none" cap="none" strike="noStrike">
                <a:solidFill>
                  <a:schemeClr val="lt1"/>
                </a:solidFill>
                <a:latin typeface="Trebuchet MS"/>
                <a:ea typeface="Trebuchet MS"/>
                <a:cs typeface="Trebuchet MS"/>
                <a:sym typeface="Trebuchet MS"/>
              </a:rPr>
              <a:t>Do’s</a:t>
            </a:r>
            <a:endParaRPr b="1" i="0" sz="1800" u="none" cap="none" strike="noStrike">
              <a:solidFill>
                <a:schemeClr val="lt1"/>
              </a:solidFill>
              <a:latin typeface="Trebuchet MS"/>
              <a:ea typeface="Trebuchet MS"/>
              <a:cs typeface="Trebuchet MS"/>
              <a:sym typeface="Trebuchet MS"/>
            </a:endParaRPr>
          </a:p>
        </p:txBody>
      </p:sp>
      <p:pic>
        <p:nvPicPr>
          <p:cNvPr id="268" name="Google Shape;268;p24"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ctrTitle"/>
          </p:nvPr>
        </p:nvSpPr>
        <p:spPr>
          <a:xfrm>
            <a:off x="308900" y="916475"/>
            <a:ext cx="7760400" cy="3540600"/>
          </a:xfrm>
          <a:prstGeom prst="rect">
            <a:avLst/>
          </a:prstGeom>
          <a:noFill/>
          <a:ln>
            <a:noFill/>
          </a:ln>
        </p:spPr>
        <p:txBody>
          <a:bodyPr anchorCtr="0" anchor="b" bIns="91425" lIns="91425" spcFirstLastPara="1" rIns="91425" wrap="square" tIns="91425">
            <a:noAutofit/>
          </a:bodyPr>
          <a:lstStyle/>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shared or network logins for personal accounts.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information easily found about you (like names, birthdays, or phone numbers) in your password.</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passwords made up of only numbers or only letters.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dates, keyboard patterns (e.g., qwerty), or repeated characters.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common or sample passwords (e.g., “password”, “123456”).</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reuse passwords across multiple accounts.</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write passwords where others can see or access them.</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share your password with anyone.</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ignore multi-factor authentication—enable it whenever possible.</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GB" sz="1500">
                <a:latin typeface="Arial"/>
                <a:ea typeface="Arial"/>
                <a:cs typeface="Arial"/>
                <a:sym typeface="Arial"/>
              </a:rPr>
              <a:t>Don’t use passwords exposed in data breaches (check with services like “Have I Been Pwned”).</a:t>
            </a:r>
            <a:endParaRPr sz="1500">
              <a:latin typeface="Arial"/>
              <a:ea typeface="Arial"/>
              <a:cs typeface="Arial"/>
              <a:sym typeface="Arial"/>
            </a:endParaRPr>
          </a:p>
        </p:txBody>
      </p:sp>
      <p:sp>
        <p:nvSpPr>
          <p:cNvPr id="274" name="Google Shape;274;p25"/>
          <p:cNvSpPr txBox="1"/>
          <p:nvPr/>
        </p:nvSpPr>
        <p:spPr>
          <a:xfrm>
            <a:off x="662075" y="454775"/>
            <a:ext cx="2481300" cy="4617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15000"/>
              </a:lnSpc>
              <a:spcBef>
                <a:spcPts val="0"/>
              </a:spcBef>
              <a:spcAft>
                <a:spcPts val="0"/>
              </a:spcAft>
              <a:buClr>
                <a:schemeClr val="lt1"/>
              </a:buClr>
              <a:buSzPts val="2000"/>
              <a:buFont typeface="Arial"/>
              <a:buChar char="➢"/>
            </a:pPr>
            <a:r>
              <a:rPr b="1" i="0" lang="en-GB" sz="2000" u="none" cap="none" strike="noStrike">
                <a:solidFill>
                  <a:schemeClr val="lt1"/>
                </a:solidFill>
                <a:latin typeface="Arial"/>
                <a:ea typeface="Arial"/>
                <a:cs typeface="Arial"/>
                <a:sym typeface="Arial"/>
              </a:rPr>
              <a:t>Don’ts</a:t>
            </a:r>
            <a:endParaRPr b="1" i="0" sz="2000" u="none" cap="none" strike="noStrike">
              <a:solidFill>
                <a:schemeClr val="lt1"/>
              </a:solidFill>
              <a:latin typeface="Arial"/>
              <a:ea typeface="Arial"/>
              <a:cs typeface="Arial"/>
              <a:sym typeface="Arial"/>
            </a:endParaRPr>
          </a:p>
        </p:txBody>
      </p:sp>
      <p:pic>
        <p:nvPicPr>
          <p:cNvPr id="275" name="Google Shape;275;p25"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ph type="ctrTitle"/>
          </p:nvPr>
        </p:nvSpPr>
        <p:spPr>
          <a:xfrm>
            <a:off x="263050" y="282725"/>
            <a:ext cx="5977200" cy="670200"/>
          </a:xfrm>
          <a:prstGeom prst="rect">
            <a:avLst/>
          </a:prstGeom>
          <a:noFill/>
          <a:ln>
            <a:noFill/>
          </a:ln>
        </p:spPr>
        <p:txBody>
          <a:bodyPr anchorCtr="0" anchor="b"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Char char="❖"/>
            </a:pPr>
            <a:r>
              <a:rPr b="1" lang="en-GB" sz="2000">
                <a:latin typeface="Arial"/>
                <a:ea typeface="Arial"/>
                <a:cs typeface="Arial"/>
                <a:sym typeface="Arial"/>
              </a:rPr>
              <a:t>Protection Against Malicious Software</a:t>
            </a:r>
            <a:endParaRPr b="1">
              <a:latin typeface="Arial"/>
              <a:ea typeface="Arial"/>
              <a:cs typeface="Arial"/>
              <a:sym typeface="Arial"/>
            </a:endParaRPr>
          </a:p>
        </p:txBody>
      </p:sp>
      <p:sp>
        <p:nvSpPr>
          <p:cNvPr id="281" name="Google Shape;281;p26"/>
          <p:cNvSpPr txBox="1"/>
          <p:nvPr>
            <p:ph idx="1" type="subTitle"/>
          </p:nvPr>
        </p:nvSpPr>
        <p:spPr>
          <a:xfrm>
            <a:off x="345125" y="1188300"/>
            <a:ext cx="7461600" cy="3504600"/>
          </a:xfrm>
          <a:prstGeom prst="rect">
            <a:avLst/>
          </a:prstGeom>
          <a:noFill/>
          <a:ln>
            <a:noFill/>
          </a:ln>
        </p:spPr>
        <p:txBody>
          <a:bodyPr anchorCtr="0" anchor="t" bIns="91425" lIns="91425" spcFirstLastPara="1" rIns="91425" wrap="square" tIns="91425">
            <a:noAutofit/>
          </a:bodyPr>
          <a:lstStyle/>
          <a:p>
            <a:pPr indent="-323850" lvl="0" marL="457200" rtl="0" algn="l">
              <a:lnSpc>
                <a:spcPct val="95000"/>
              </a:lnSpc>
              <a:spcBef>
                <a:spcPts val="400"/>
              </a:spcBef>
              <a:spcAft>
                <a:spcPts val="0"/>
              </a:spcAft>
              <a:buSzPts val="1500"/>
              <a:buFont typeface="Arial"/>
              <a:buChar char="➢"/>
            </a:pPr>
            <a:r>
              <a:rPr b="1" lang="en-GB" sz="1500">
                <a:latin typeface="Arial"/>
                <a:ea typeface="Arial"/>
                <a:cs typeface="Arial"/>
                <a:sym typeface="Arial"/>
              </a:rPr>
              <a:t>We has implemented effective anti-virus software (Windows Defender) to:</a:t>
            </a:r>
            <a:endParaRPr b="1" sz="1500">
              <a:latin typeface="Arial"/>
              <a:ea typeface="Arial"/>
              <a:cs typeface="Arial"/>
              <a:sym typeface="Arial"/>
            </a:endParaRPr>
          </a:p>
          <a:p>
            <a:pPr indent="0" lvl="0" marL="0" rtl="0" algn="l">
              <a:lnSpc>
                <a:spcPct val="95000"/>
              </a:lnSpc>
              <a:spcBef>
                <a:spcPts val="400"/>
              </a:spcBef>
              <a:spcAft>
                <a:spcPts val="0"/>
              </a:spcAft>
              <a:buSzPts val="1942"/>
              <a:buNone/>
            </a:pPr>
            <a:r>
              <a:t/>
            </a:r>
            <a:endParaRPr b="1" sz="1500">
              <a:solidFill>
                <a:srgbClr val="000000"/>
              </a:solidFill>
              <a:latin typeface="Trebuchet MS"/>
              <a:ea typeface="Trebuchet MS"/>
              <a:cs typeface="Trebuchet MS"/>
              <a:sym typeface="Trebuchet MS"/>
            </a:endParaRPr>
          </a:p>
          <a:p>
            <a:pPr indent="-323850" lvl="0" marL="457200" rtl="0" algn="l">
              <a:lnSpc>
                <a:spcPct val="95000"/>
              </a:lnSpc>
              <a:spcBef>
                <a:spcPts val="400"/>
              </a:spcBef>
              <a:spcAft>
                <a:spcPts val="0"/>
              </a:spcAft>
              <a:buSzPts val="1500"/>
              <a:buFont typeface="Arial"/>
              <a:buChar char="●"/>
            </a:pPr>
            <a:r>
              <a:rPr lang="en-GB" sz="1500">
                <a:latin typeface="Arial"/>
                <a:ea typeface="Arial"/>
                <a:cs typeface="Arial"/>
                <a:sym typeface="Arial"/>
              </a:rPr>
              <a:t>Reduce the exposure of our client’s information to computer viruses,</a:t>
            </a:r>
            <a:endParaRPr sz="1500">
              <a:latin typeface="Arial"/>
              <a:ea typeface="Arial"/>
              <a:cs typeface="Arial"/>
              <a:sym typeface="Arial"/>
            </a:endParaRPr>
          </a:p>
          <a:p>
            <a:pPr indent="-323850" lvl="0" marL="457200" rtl="0" algn="l">
              <a:lnSpc>
                <a:spcPct val="95000"/>
              </a:lnSpc>
              <a:spcBef>
                <a:spcPts val="0"/>
              </a:spcBef>
              <a:spcAft>
                <a:spcPts val="0"/>
              </a:spcAft>
              <a:buSzPts val="1500"/>
              <a:buFont typeface="Arial"/>
              <a:buChar char="●"/>
            </a:pPr>
            <a:r>
              <a:rPr lang="en-GB" sz="1500">
                <a:latin typeface="Arial"/>
                <a:ea typeface="Arial"/>
                <a:cs typeface="Arial"/>
                <a:sym typeface="Arial"/>
              </a:rPr>
              <a:t>Ensure the timely detection of computer viruses, and</a:t>
            </a:r>
            <a:endParaRPr sz="1500">
              <a:latin typeface="Arial"/>
              <a:ea typeface="Arial"/>
              <a:cs typeface="Arial"/>
              <a:sym typeface="Arial"/>
            </a:endParaRPr>
          </a:p>
          <a:p>
            <a:pPr indent="-323850" lvl="0" marL="457200" rtl="0" algn="l">
              <a:lnSpc>
                <a:spcPct val="95000"/>
              </a:lnSpc>
              <a:spcBef>
                <a:spcPts val="0"/>
              </a:spcBef>
              <a:spcAft>
                <a:spcPts val="0"/>
              </a:spcAft>
              <a:buSzPts val="1500"/>
              <a:buFont typeface="Arial"/>
              <a:buChar char="●"/>
            </a:pPr>
            <a:r>
              <a:rPr lang="en-GB" sz="1500">
                <a:latin typeface="Arial"/>
                <a:ea typeface="Arial"/>
                <a:cs typeface="Arial"/>
                <a:sym typeface="Arial"/>
              </a:rPr>
              <a:t>Provide a reliable means to contain and eradicate computer viruses if they do occur</a:t>
            </a:r>
            <a:endParaRPr sz="1500">
              <a:latin typeface="Arial"/>
              <a:ea typeface="Arial"/>
              <a:cs typeface="Arial"/>
              <a:sym typeface="Arial"/>
            </a:endParaRPr>
          </a:p>
          <a:p>
            <a:pPr indent="-323850" lvl="0" marL="457200" rtl="0" algn="just">
              <a:lnSpc>
                <a:spcPct val="95000"/>
              </a:lnSpc>
              <a:spcBef>
                <a:spcPts val="0"/>
              </a:spcBef>
              <a:spcAft>
                <a:spcPts val="0"/>
              </a:spcAft>
              <a:buSzPts val="1500"/>
              <a:buFont typeface="Arial"/>
              <a:buChar char="●"/>
            </a:pPr>
            <a:r>
              <a:rPr lang="en-GB" sz="1500">
                <a:latin typeface="Arial"/>
                <a:ea typeface="Arial"/>
                <a:cs typeface="Arial"/>
                <a:sym typeface="Arial"/>
              </a:rPr>
              <a:t>As an end user , please ensure this software remains configured to automatically update its anti-virus definitions and to automatically scan your workstation and hard drive on a routine basis.</a:t>
            </a:r>
            <a:endParaRPr sz="1500">
              <a:latin typeface="Arial"/>
              <a:ea typeface="Arial"/>
              <a:cs typeface="Arial"/>
              <a:sym typeface="Arial"/>
            </a:endParaRPr>
          </a:p>
          <a:p>
            <a:pPr indent="-323850" lvl="0" marL="457200" rtl="0" algn="just">
              <a:lnSpc>
                <a:spcPct val="95000"/>
              </a:lnSpc>
              <a:spcBef>
                <a:spcPts val="0"/>
              </a:spcBef>
              <a:spcAft>
                <a:spcPts val="0"/>
              </a:spcAft>
              <a:buSzPts val="1500"/>
              <a:buFont typeface="Arial"/>
              <a:buChar char="●"/>
            </a:pPr>
            <a:r>
              <a:rPr lang="en-GB" sz="1500">
                <a:latin typeface="Arial"/>
                <a:ea typeface="Arial"/>
                <a:cs typeface="Arial"/>
                <a:sym typeface="Arial"/>
              </a:rPr>
              <a:t>If you notice that the virus definitions are not up to date or the antivirus software is malfunctioning then please contact the IT Service Desk for help.</a:t>
            </a:r>
            <a:endParaRPr sz="1500">
              <a:latin typeface="Arial"/>
              <a:ea typeface="Arial"/>
              <a:cs typeface="Arial"/>
              <a:sym typeface="Arial"/>
            </a:endParaRPr>
          </a:p>
          <a:p>
            <a:pPr indent="0" lvl="0" marL="0" rtl="0" algn="l">
              <a:lnSpc>
                <a:spcPct val="80000"/>
              </a:lnSpc>
              <a:spcBef>
                <a:spcPts val="0"/>
              </a:spcBef>
              <a:spcAft>
                <a:spcPts val="0"/>
              </a:spcAft>
              <a:buSzPts val="1942"/>
              <a:buNone/>
            </a:pPr>
            <a:r>
              <a:t/>
            </a:r>
            <a:endParaRPr sz="1500">
              <a:latin typeface="Arial"/>
              <a:ea typeface="Arial"/>
              <a:cs typeface="Arial"/>
              <a:sym typeface="Arial"/>
            </a:endParaRPr>
          </a:p>
        </p:txBody>
      </p:sp>
      <p:pic>
        <p:nvPicPr>
          <p:cNvPr id="282" name="Google Shape;282;p26"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ctrTitle"/>
          </p:nvPr>
        </p:nvSpPr>
        <p:spPr>
          <a:xfrm>
            <a:off x="444150" y="154425"/>
            <a:ext cx="5823300" cy="606900"/>
          </a:xfrm>
          <a:prstGeom prst="rect">
            <a:avLst/>
          </a:prstGeom>
          <a:noFill/>
          <a:ln>
            <a:noFill/>
          </a:ln>
        </p:spPr>
        <p:txBody>
          <a:bodyPr anchorCtr="0" anchor="b" bIns="91425" lIns="91425" spcFirstLastPara="1" rIns="91425" wrap="square" tIns="91425">
            <a:normAutofit/>
          </a:bodyPr>
          <a:lstStyle/>
          <a:p>
            <a:pPr indent="-368300" lvl="0" marL="457200" rtl="0" algn="l">
              <a:lnSpc>
                <a:spcPct val="115000"/>
              </a:lnSpc>
              <a:spcBef>
                <a:spcPts val="0"/>
              </a:spcBef>
              <a:spcAft>
                <a:spcPts val="0"/>
              </a:spcAft>
              <a:buSzPts val="2200"/>
              <a:buFont typeface="Arial"/>
              <a:buChar char="❖"/>
            </a:pPr>
            <a:r>
              <a:rPr b="1" lang="en-GB" sz="2200">
                <a:latin typeface="Arial"/>
                <a:ea typeface="Arial"/>
                <a:cs typeface="Arial"/>
                <a:sym typeface="Arial"/>
              </a:rPr>
              <a:t>Software Installation</a:t>
            </a:r>
            <a:endParaRPr b="1" sz="2200">
              <a:latin typeface="Arial"/>
              <a:ea typeface="Arial"/>
              <a:cs typeface="Arial"/>
              <a:sym typeface="Arial"/>
            </a:endParaRPr>
          </a:p>
        </p:txBody>
      </p:sp>
      <p:sp>
        <p:nvSpPr>
          <p:cNvPr id="288" name="Google Shape;288;p27"/>
          <p:cNvSpPr txBox="1"/>
          <p:nvPr>
            <p:ph idx="1" type="subTitle"/>
          </p:nvPr>
        </p:nvSpPr>
        <p:spPr>
          <a:xfrm>
            <a:off x="308298" y="932024"/>
            <a:ext cx="6638100" cy="1297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b="1" lang="en-GB" sz="1400">
                <a:latin typeface="Trebuchet MS"/>
                <a:ea typeface="Trebuchet MS"/>
                <a:cs typeface="Trebuchet MS"/>
                <a:sym typeface="Trebuchet MS"/>
              </a:rPr>
              <a:t>Local Workstation Management Group are the only individuals authorized to install software on company computers.</a:t>
            </a:r>
            <a:endParaRPr b="1" sz="1400">
              <a:latin typeface="Trebuchet MS"/>
              <a:ea typeface="Trebuchet MS"/>
              <a:cs typeface="Trebuchet MS"/>
              <a:sym typeface="Trebuchet MS"/>
            </a:endParaRPr>
          </a:p>
          <a:p>
            <a:pPr indent="-317500" lvl="0" marL="457200" rtl="0" algn="just">
              <a:lnSpc>
                <a:spcPct val="115000"/>
              </a:lnSpc>
              <a:spcBef>
                <a:spcPts val="0"/>
              </a:spcBef>
              <a:spcAft>
                <a:spcPts val="0"/>
              </a:spcAft>
              <a:buSzPts val="1400"/>
              <a:buChar char="●"/>
            </a:pPr>
            <a:r>
              <a:rPr b="1" lang="en-GB" sz="1400">
                <a:latin typeface="Trebuchet MS"/>
                <a:ea typeface="Trebuchet MS"/>
                <a:cs typeface="Trebuchet MS"/>
                <a:sym typeface="Trebuchet MS"/>
              </a:rPr>
              <a:t>Installation of any software package on Squegg</a:t>
            </a:r>
            <a:r>
              <a:rPr lang="en-GB" sz="1400">
                <a:latin typeface="Arial"/>
                <a:ea typeface="Arial"/>
                <a:cs typeface="Arial"/>
                <a:sym typeface="Arial"/>
              </a:rPr>
              <a:t> </a:t>
            </a:r>
            <a:r>
              <a:rPr b="1" lang="en-GB" sz="1400">
                <a:latin typeface="Trebuchet MS"/>
                <a:ea typeface="Trebuchet MS"/>
                <a:cs typeface="Trebuchet MS"/>
                <a:sym typeface="Trebuchet MS"/>
              </a:rPr>
              <a:t>computers by an employee, especially software downloaded from the Internet, is considered a violation of Acceptable use policy</a:t>
            </a:r>
            <a:r>
              <a:rPr b="1" lang="en-GB" sz="1400">
                <a:latin typeface="Arial"/>
                <a:ea typeface="Arial"/>
                <a:cs typeface="Arial"/>
                <a:sym typeface="Arial"/>
              </a:rPr>
              <a:t>. </a:t>
            </a:r>
            <a:endParaRPr b="1" sz="1400">
              <a:latin typeface="Arial"/>
              <a:ea typeface="Arial"/>
              <a:cs typeface="Arial"/>
              <a:sym typeface="Arial"/>
            </a:endParaRPr>
          </a:p>
          <a:p>
            <a:pPr indent="0" lvl="0" marL="0" rtl="0" algn="l">
              <a:lnSpc>
                <a:spcPct val="100000"/>
              </a:lnSpc>
              <a:spcBef>
                <a:spcPts val="0"/>
              </a:spcBef>
              <a:spcAft>
                <a:spcPts val="0"/>
              </a:spcAft>
              <a:buSzPts val="2100"/>
              <a:buNone/>
            </a:pPr>
            <a:r>
              <a:t/>
            </a:r>
            <a:endParaRPr sz="1400"/>
          </a:p>
        </p:txBody>
      </p:sp>
      <p:sp>
        <p:nvSpPr>
          <p:cNvPr id="289" name="Google Shape;289;p27"/>
          <p:cNvSpPr txBox="1"/>
          <p:nvPr/>
        </p:nvSpPr>
        <p:spPr>
          <a:xfrm>
            <a:off x="308300" y="2745325"/>
            <a:ext cx="6302700" cy="1774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800"/>
              </a:spcBef>
              <a:spcAft>
                <a:spcPts val="0"/>
              </a:spcAft>
              <a:buClr>
                <a:schemeClr val="lt1"/>
              </a:buClr>
              <a:buSzPts val="1500"/>
              <a:buFont typeface="Arial"/>
              <a:buChar char="➢"/>
            </a:pPr>
            <a:r>
              <a:rPr b="1" i="0" lang="en-GB" sz="1500" u="none" cap="none" strike="noStrike">
                <a:solidFill>
                  <a:schemeClr val="lt1"/>
                </a:solidFill>
                <a:latin typeface="Arial"/>
                <a:ea typeface="Arial"/>
                <a:cs typeface="Arial"/>
                <a:sym typeface="Arial"/>
              </a:rPr>
              <a:t>Unauthorized software introduces several vulnerabilities:</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80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317500" lvl="0" marL="457200" marR="0" rtl="0" algn="l">
              <a:lnSpc>
                <a:spcPct val="115000"/>
              </a:lnSpc>
              <a:spcBef>
                <a:spcPts val="8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The software could introduce a virus</a:t>
            </a:r>
            <a:endParaRPr b="0" i="0" sz="1400" u="none" cap="none" strike="noStrike">
              <a:solidFill>
                <a:schemeClr val="lt1"/>
              </a:solidFill>
              <a:latin typeface="Arial"/>
              <a:ea typeface="Arial"/>
              <a:cs typeface="Arial"/>
              <a:sym typeface="Arial"/>
            </a:endParaRPr>
          </a:p>
          <a:p>
            <a:pPr indent="-317500" lvl="0" marL="457200" marR="0" rtl="0" algn="l">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The software could conflict with or corrupt existing software</a:t>
            </a:r>
            <a:endParaRPr b="0" i="0" sz="1400" u="none" cap="none" strike="noStrike">
              <a:solidFill>
                <a:schemeClr val="lt1"/>
              </a:solidFill>
              <a:latin typeface="Arial"/>
              <a:ea typeface="Arial"/>
              <a:cs typeface="Arial"/>
              <a:sym typeface="Arial"/>
            </a:endParaRPr>
          </a:p>
          <a:p>
            <a:pPr indent="-317500" lvl="0" marL="457200" marR="0" rtl="0" algn="l">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The software could create a licensing issue</a:t>
            </a:r>
            <a:endParaRPr b="0" i="0" sz="1400" u="none" cap="none" strike="noStrike">
              <a:solidFill>
                <a:schemeClr val="lt1"/>
              </a:solidFill>
              <a:latin typeface="Arial"/>
              <a:ea typeface="Arial"/>
              <a:cs typeface="Arial"/>
              <a:sym typeface="Arial"/>
            </a:endParaRPr>
          </a:p>
          <a:p>
            <a:pPr indent="-317500" lvl="0" marL="457200" marR="0" rtl="0" algn="l">
              <a:lnSpc>
                <a:spcPct val="115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Do not install any programs of any kind, for any reason.</a:t>
            </a:r>
            <a:endParaRPr b="0" i="0" sz="1400" u="none" cap="none" strike="noStrike">
              <a:solidFill>
                <a:schemeClr val="lt1"/>
              </a:solidFill>
              <a:latin typeface="Arial"/>
              <a:ea typeface="Arial"/>
              <a:cs typeface="Arial"/>
              <a:sym typeface="Arial"/>
            </a:endParaRPr>
          </a:p>
        </p:txBody>
      </p:sp>
      <p:pic>
        <p:nvPicPr>
          <p:cNvPr id="290" name="Google Shape;290;p27"/>
          <p:cNvPicPr preferRelativeResize="0"/>
          <p:nvPr/>
        </p:nvPicPr>
        <p:blipFill rotWithShape="1">
          <a:blip r:embed="rId3">
            <a:alphaModFix/>
          </a:blip>
          <a:srcRect b="0" l="0" r="0" t="0"/>
          <a:stretch/>
        </p:blipFill>
        <p:spPr>
          <a:xfrm>
            <a:off x="6170275" y="2571750"/>
            <a:ext cx="2705100" cy="1966549"/>
          </a:xfrm>
          <a:prstGeom prst="rect">
            <a:avLst/>
          </a:prstGeom>
          <a:noFill/>
          <a:ln>
            <a:noFill/>
          </a:ln>
        </p:spPr>
      </p:pic>
      <p:pic>
        <p:nvPicPr>
          <p:cNvPr id="291" name="Google Shape;291;p27"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ctrTitle"/>
          </p:nvPr>
        </p:nvSpPr>
        <p:spPr>
          <a:xfrm>
            <a:off x="471350" y="254738"/>
            <a:ext cx="4501200" cy="615900"/>
          </a:xfrm>
          <a:prstGeom prst="rect">
            <a:avLst/>
          </a:prstGeom>
          <a:noFill/>
          <a:ln>
            <a:noFill/>
          </a:ln>
        </p:spPr>
        <p:txBody>
          <a:bodyPr anchorCtr="0" anchor="b" bIns="91425" lIns="91425" spcFirstLastPara="1" rIns="91425" wrap="square" tIns="91425">
            <a:norm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Social Engineering</a:t>
            </a:r>
            <a:endParaRPr b="1" sz="2400">
              <a:latin typeface="Arial"/>
              <a:ea typeface="Arial"/>
              <a:cs typeface="Arial"/>
              <a:sym typeface="Arial"/>
            </a:endParaRPr>
          </a:p>
        </p:txBody>
      </p:sp>
      <p:sp>
        <p:nvSpPr>
          <p:cNvPr id="297" name="Google Shape;297;p29"/>
          <p:cNvSpPr txBox="1"/>
          <p:nvPr>
            <p:ph idx="1" type="subTitle"/>
          </p:nvPr>
        </p:nvSpPr>
        <p:spPr>
          <a:xfrm>
            <a:off x="253475" y="1210600"/>
            <a:ext cx="6040500" cy="371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700"/>
              </a:spcBef>
              <a:spcAft>
                <a:spcPts val="0"/>
              </a:spcAft>
              <a:buSzPts val="1500"/>
              <a:buChar char="●"/>
            </a:pPr>
            <a:r>
              <a:rPr lang="en-GB" sz="1500">
                <a:latin typeface="Arial"/>
                <a:ea typeface="Arial"/>
                <a:cs typeface="Arial"/>
                <a:sym typeface="Arial"/>
              </a:rPr>
              <a:t>Social engineering is a hacker's clever use of the natural human tendency to trust.</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GB" sz="1500">
                <a:latin typeface="Arial"/>
                <a:ea typeface="Arial"/>
                <a:cs typeface="Arial"/>
                <a:sym typeface="Arial"/>
              </a:rPr>
              <a:t>The hacker's goal is to obtain information that will allow him/her to access a system and its information.</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GB" sz="1500">
                <a:latin typeface="Arial"/>
                <a:ea typeface="Arial"/>
                <a:cs typeface="Arial"/>
                <a:sym typeface="Arial"/>
              </a:rPr>
              <a:t>Usually social engineering is conducted by phone.</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GB" sz="1500">
                <a:latin typeface="Arial"/>
                <a:ea typeface="Arial"/>
                <a:cs typeface="Arial"/>
                <a:sym typeface="Arial"/>
              </a:rPr>
              <a:t>The caller will imitate someone in a position of authority and gradually get information from an unsuspecting employee.</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GB" sz="1500">
                <a:latin typeface="Arial"/>
                <a:ea typeface="Arial"/>
                <a:cs typeface="Arial"/>
                <a:sym typeface="Arial"/>
              </a:rPr>
              <a:t>When in doubt, hang up the phone and contact  Information Security Team/ Your Supervisor.</a:t>
            </a:r>
            <a:endParaRPr sz="1500">
              <a:latin typeface="Arial"/>
              <a:ea typeface="Arial"/>
              <a:cs typeface="Arial"/>
              <a:sym typeface="Arial"/>
            </a:endParaRPr>
          </a:p>
        </p:txBody>
      </p:sp>
      <p:pic>
        <p:nvPicPr>
          <p:cNvPr id="298" name="Google Shape;298;p29"/>
          <p:cNvPicPr preferRelativeResize="0"/>
          <p:nvPr/>
        </p:nvPicPr>
        <p:blipFill rotWithShape="1">
          <a:blip r:embed="rId3">
            <a:alphaModFix/>
          </a:blip>
          <a:srcRect b="0" l="0" r="0" t="0"/>
          <a:stretch/>
        </p:blipFill>
        <p:spPr>
          <a:xfrm>
            <a:off x="6511875" y="2350400"/>
            <a:ext cx="2222051" cy="2222051"/>
          </a:xfrm>
          <a:prstGeom prst="rect">
            <a:avLst/>
          </a:prstGeom>
          <a:noFill/>
          <a:ln>
            <a:noFill/>
          </a:ln>
        </p:spPr>
      </p:pic>
      <p:pic>
        <p:nvPicPr>
          <p:cNvPr id="299" name="Google Shape;299;p29"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5e10743707_0_49"/>
          <p:cNvSpPr txBox="1"/>
          <p:nvPr>
            <p:ph type="ctrTitle"/>
          </p:nvPr>
        </p:nvSpPr>
        <p:spPr>
          <a:xfrm>
            <a:off x="307000" y="277075"/>
            <a:ext cx="5906100" cy="594300"/>
          </a:xfrm>
          <a:prstGeom prst="rect">
            <a:avLst/>
          </a:prstGeom>
          <a:noFill/>
          <a:ln>
            <a:noFill/>
          </a:ln>
        </p:spPr>
        <p:txBody>
          <a:bodyPr anchorCtr="0" anchor="b" bIns="91425" lIns="91425" spcFirstLastPara="1" rIns="91425" wrap="square" tIns="91425">
            <a:normAutofit/>
          </a:bodyPr>
          <a:lstStyle/>
          <a:p>
            <a:pPr indent="-368300" lvl="0" marL="457200" rtl="0" algn="just">
              <a:lnSpc>
                <a:spcPct val="115000"/>
              </a:lnSpc>
              <a:spcBef>
                <a:spcPts val="0"/>
              </a:spcBef>
              <a:spcAft>
                <a:spcPts val="0"/>
              </a:spcAft>
              <a:buSzPts val="2200"/>
              <a:buFont typeface="Arial"/>
              <a:buChar char="❖"/>
            </a:pPr>
            <a:r>
              <a:rPr b="1" lang="en-GB" sz="2200">
                <a:latin typeface="Arial"/>
                <a:ea typeface="Arial"/>
                <a:cs typeface="Arial"/>
                <a:sym typeface="Arial"/>
              </a:rPr>
              <a:t>Social Engineering Indicators:</a:t>
            </a:r>
            <a:endParaRPr b="1" sz="2200">
              <a:latin typeface="Arial"/>
              <a:ea typeface="Arial"/>
              <a:cs typeface="Arial"/>
              <a:sym typeface="Arial"/>
            </a:endParaRPr>
          </a:p>
        </p:txBody>
      </p:sp>
      <p:sp>
        <p:nvSpPr>
          <p:cNvPr id="305" name="Google Shape;305;g35e10743707_0_49"/>
          <p:cNvSpPr txBox="1"/>
          <p:nvPr>
            <p:ph idx="1" type="subTitle"/>
          </p:nvPr>
        </p:nvSpPr>
        <p:spPr>
          <a:xfrm>
            <a:off x="307000" y="1018850"/>
            <a:ext cx="5732100" cy="33390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95000"/>
              </a:lnSpc>
              <a:spcBef>
                <a:spcPts val="0"/>
              </a:spcBef>
              <a:spcAft>
                <a:spcPts val="0"/>
              </a:spcAft>
              <a:buSzPts val="935"/>
              <a:buNone/>
            </a:pPr>
            <a:r>
              <a:t/>
            </a:r>
            <a:endParaRPr b="1" sz="1500">
              <a:latin typeface="Arial"/>
              <a:ea typeface="Arial"/>
              <a:cs typeface="Arial"/>
              <a:sym typeface="Arial"/>
            </a:endParaRPr>
          </a:p>
          <a:p>
            <a:pPr indent="0" lvl="0" marL="0" rtl="0" algn="just">
              <a:lnSpc>
                <a:spcPct val="95000"/>
              </a:lnSpc>
              <a:spcBef>
                <a:spcPts val="0"/>
              </a:spcBef>
              <a:spcAft>
                <a:spcPts val="0"/>
              </a:spcAft>
              <a:buClr>
                <a:srgbClr val="000000"/>
              </a:buClr>
              <a:buSzPts val="935"/>
              <a:buFont typeface="Arial"/>
              <a:buNone/>
            </a:pPr>
            <a:r>
              <a:t/>
            </a:r>
            <a:endParaRPr b="1" sz="1500">
              <a:latin typeface="Arial"/>
              <a:ea typeface="Arial"/>
              <a:cs typeface="Arial"/>
              <a:sym typeface="Arial"/>
            </a:endParaRPr>
          </a:p>
          <a:p>
            <a:pPr indent="0" lvl="0" marL="0" rtl="0" algn="just">
              <a:lnSpc>
                <a:spcPct val="95000"/>
              </a:lnSpc>
              <a:spcBef>
                <a:spcPts val="0"/>
              </a:spcBef>
              <a:spcAft>
                <a:spcPts val="0"/>
              </a:spcAft>
              <a:buSzPts val="935"/>
              <a:buNone/>
            </a:pPr>
            <a:r>
              <a:rPr b="1" lang="en-GB" sz="1500">
                <a:latin typeface="Arial"/>
                <a:ea typeface="Arial"/>
                <a:cs typeface="Arial"/>
                <a:sym typeface="Arial"/>
              </a:rPr>
              <a:t>Refusal – </a:t>
            </a:r>
            <a:r>
              <a:rPr lang="en-GB" sz="1500">
                <a:latin typeface="Arial"/>
                <a:ea typeface="Arial"/>
                <a:cs typeface="Arial"/>
                <a:sym typeface="Arial"/>
              </a:rPr>
              <a:t>The caller</a:t>
            </a:r>
            <a:r>
              <a:rPr b="1" lang="en-GB" sz="1500">
                <a:latin typeface="Arial"/>
                <a:ea typeface="Arial"/>
                <a:cs typeface="Arial"/>
                <a:sym typeface="Arial"/>
              </a:rPr>
              <a:t> </a:t>
            </a:r>
            <a:r>
              <a:rPr lang="en-GB" sz="1500">
                <a:latin typeface="Arial"/>
                <a:ea typeface="Arial"/>
                <a:cs typeface="Arial"/>
                <a:sym typeface="Arial"/>
              </a:rPr>
              <a:t>Refuses to give you their contact information.</a:t>
            </a:r>
            <a:endParaRPr sz="1500">
              <a:latin typeface="Arial"/>
              <a:ea typeface="Arial"/>
              <a:cs typeface="Arial"/>
              <a:sym typeface="Arial"/>
            </a:endParaRPr>
          </a:p>
          <a:p>
            <a:pPr indent="0" lvl="0" marL="0" rtl="0" algn="just">
              <a:lnSpc>
                <a:spcPct val="95000"/>
              </a:lnSpc>
              <a:spcBef>
                <a:spcPts val="0"/>
              </a:spcBef>
              <a:spcAft>
                <a:spcPts val="0"/>
              </a:spcAft>
              <a:buClr>
                <a:srgbClr val="000000"/>
              </a:buClr>
              <a:buSzPts val="935"/>
              <a:buFont typeface="Arial"/>
              <a:buNone/>
            </a:pPr>
            <a:r>
              <a:t/>
            </a:r>
            <a:endParaRPr sz="1500">
              <a:latin typeface="Arial"/>
              <a:ea typeface="Arial"/>
              <a:cs typeface="Arial"/>
              <a:sym typeface="Arial"/>
            </a:endParaRPr>
          </a:p>
          <a:p>
            <a:pPr indent="0" lvl="0" marL="0" rtl="0" algn="just">
              <a:lnSpc>
                <a:spcPct val="95000"/>
              </a:lnSpc>
              <a:spcBef>
                <a:spcPts val="0"/>
              </a:spcBef>
              <a:spcAft>
                <a:spcPts val="0"/>
              </a:spcAft>
              <a:buSzPts val="935"/>
              <a:buNone/>
            </a:pPr>
            <a:r>
              <a:rPr b="1" lang="en-GB" sz="1500">
                <a:latin typeface="Arial"/>
                <a:ea typeface="Arial"/>
                <a:cs typeface="Arial"/>
                <a:sym typeface="Arial"/>
              </a:rPr>
              <a:t>Rushing - </a:t>
            </a:r>
            <a:r>
              <a:rPr lang="en-GB" sz="1500">
                <a:latin typeface="Arial"/>
                <a:ea typeface="Arial"/>
                <a:cs typeface="Arial"/>
                <a:sym typeface="Arial"/>
              </a:rPr>
              <a:t>"I'm on my cell phone, my battery is dying. I'll call you back.</a:t>
            </a:r>
            <a:endParaRPr sz="1500">
              <a:latin typeface="Arial"/>
              <a:ea typeface="Arial"/>
              <a:cs typeface="Arial"/>
              <a:sym typeface="Arial"/>
            </a:endParaRPr>
          </a:p>
          <a:p>
            <a:pPr indent="0" lvl="0" marL="0" rtl="0" algn="just">
              <a:lnSpc>
                <a:spcPct val="95000"/>
              </a:lnSpc>
              <a:spcBef>
                <a:spcPts val="0"/>
              </a:spcBef>
              <a:spcAft>
                <a:spcPts val="0"/>
              </a:spcAft>
              <a:buClr>
                <a:srgbClr val="000000"/>
              </a:buClr>
              <a:buSzPts val="935"/>
              <a:buFont typeface="Arial"/>
              <a:buNone/>
            </a:pPr>
            <a:r>
              <a:t/>
            </a:r>
            <a:endParaRPr sz="1500">
              <a:latin typeface="Arial"/>
              <a:ea typeface="Arial"/>
              <a:cs typeface="Arial"/>
              <a:sym typeface="Arial"/>
            </a:endParaRPr>
          </a:p>
          <a:p>
            <a:pPr indent="0" lvl="0" marL="0" rtl="0" algn="just">
              <a:lnSpc>
                <a:spcPct val="95000"/>
              </a:lnSpc>
              <a:spcBef>
                <a:spcPts val="0"/>
              </a:spcBef>
              <a:spcAft>
                <a:spcPts val="0"/>
              </a:spcAft>
              <a:buSzPts val="935"/>
              <a:buNone/>
            </a:pPr>
            <a:r>
              <a:rPr b="1" lang="en-GB" sz="1500">
                <a:latin typeface="Arial"/>
                <a:ea typeface="Arial"/>
                <a:cs typeface="Arial"/>
                <a:sym typeface="Arial"/>
              </a:rPr>
              <a:t>Name-Dropping -</a:t>
            </a:r>
            <a:r>
              <a:rPr lang="en-GB" sz="1500">
                <a:latin typeface="Arial"/>
                <a:ea typeface="Arial"/>
                <a:cs typeface="Arial"/>
                <a:sym typeface="Arial"/>
              </a:rPr>
              <a:t>. "Your President, Mr. Smith told me to call you as you are the expert on this subject."</a:t>
            </a:r>
            <a:endParaRPr sz="1500">
              <a:latin typeface="Arial"/>
              <a:ea typeface="Arial"/>
              <a:cs typeface="Arial"/>
              <a:sym typeface="Arial"/>
            </a:endParaRPr>
          </a:p>
          <a:p>
            <a:pPr indent="0" lvl="0" marL="0" rtl="0" algn="just">
              <a:lnSpc>
                <a:spcPct val="95000"/>
              </a:lnSpc>
              <a:spcBef>
                <a:spcPts val="0"/>
              </a:spcBef>
              <a:spcAft>
                <a:spcPts val="0"/>
              </a:spcAft>
              <a:buClr>
                <a:srgbClr val="000000"/>
              </a:buClr>
              <a:buSzPts val="935"/>
              <a:buFont typeface="Arial"/>
              <a:buNone/>
            </a:pPr>
            <a:r>
              <a:t/>
            </a:r>
            <a:endParaRPr sz="1500">
              <a:latin typeface="Arial"/>
              <a:ea typeface="Arial"/>
              <a:cs typeface="Arial"/>
              <a:sym typeface="Arial"/>
            </a:endParaRPr>
          </a:p>
          <a:p>
            <a:pPr indent="0" lvl="0" marL="0" rtl="0" algn="just">
              <a:lnSpc>
                <a:spcPct val="95000"/>
              </a:lnSpc>
              <a:spcBef>
                <a:spcPts val="0"/>
              </a:spcBef>
              <a:spcAft>
                <a:spcPts val="0"/>
              </a:spcAft>
              <a:buClr>
                <a:srgbClr val="000000"/>
              </a:buClr>
              <a:buSzPts val="935"/>
              <a:buFont typeface="Arial"/>
              <a:buNone/>
            </a:pPr>
            <a:r>
              <a:rPr b="1" lang="en-GB" sz="1500">
                <a:latin typeface="Arial"/>
                <a:ea typeface="Arial"/>
                <a:cs typeface="Arial"/>
                <a:sym typeface="Arial"/>
              </a:rPr>
              <a:t>Intimidation - </a:t>
            </a:r>
            <a:r>
              <a:rPr lang="en-GB" sz="1500">
                <a:latin typeface="Arial"/>
                <a:ea typeface="Arial"/>
                <a:cs typeface="Arial"/>
                <a:sym typeface="Arial"/>
              </a:rPr>
              <a:t>"I've been transferred four times, let me have your name, if you don't help me..." </a:t>
            </a:r>
            <a:endParaRPr sz="1500">
              <a:latin typeface="Arial"/>
              <a:ea typeface="Arial"/>
              <a:cs typeface="Arial"/>
              <a:sym typeface="Arial"/>
            </a:endParaRPr>
          </a:p>
          <a:p>
            <a:pPr indent="0" lvl="0" marL="0" rtl="0" algn="l">
              <a:lnSpc>
                <a:spcPct val="80000"/>
              </a:lnSpc>
              <a:spcBef>
                <a:spcPts val="0"/>
              </a:spcBef>
              <a:spcAft>
                <a:spcPts val="0"/>
              </a:spcAft>
              <a:buClr>
                <a:srgbClr val="000000"/>
              </a:buClr>
              <a:buSzPts val="935"/>
              <a:buFont typeface="Arial"/>
              <a:buNone/>
            </a:pPr>
            <a:r>
              <a:t/>
            </a:r>
            <a:endParaRPr sz="1500">
              <a:latin typeface="Arial"/>
              <a:ea typeface="Arial"/>
              <a:cs typeface="Arial"/>
              <a:sym typeface="Arial"/>
            </a:endParaRPr>
          </a:p>
          <a:p>
            <a:pPr indent="0" lvl="0" marL="0" rtl="0" algn="l">
              <a:lnSpc>
                <a:spcPct val="80000"/>
              </a:lnSpc>
              <a:spcBef>
                <a:spcPts val="0"/>
              </a:spcBef>
              <a:spcAft>
                <a:spcPts val="0"/>
              </a:spcAft>
              <a:buSzPts val="935"/>
              <a:buNone/>
            </a:pPr>
            <a:r>
              <a:t/>
            </a:r>
            <a:endParaRPr sz="1500"/>
          </a:p>
        </p:txBody>
      </p:sp>
      <p:pic>
        <p:nvPicPr>
          <p:cNvPr id="306" name="Google Shape;306;g35e10743707_0_49"/>
          <p:cNvPicPr preferRelativeResize="0"/>
          <p:nvPr/>
        </p:nvPicPr>
        <p:blipFill rotWithShape="1">
          <a:blip r:embed="rId3">
            <a:alphaModFix/>
          </a:blip>
          <a:srcRect b="0" l="0" r="0" t="0"/>
          <a:stretch/>
        </p:blipFill>
        <p:spPr>
          <a:xfrm>
            <a:off x="6575275" y="1526175"/>
            <a:ext cx="1759425" cy="1759425"/>
          </a:xfrm>
          <a:prstGeom prst="rect">
            <a:avLst/>
          </a:prstGeom>
          <a:noFill/>
          <a:ln>
            <a:noFill/>
          </a:ln>
        </p:spPr>
      </p:pic>
      <p:pic>
        <p:nvPicPr>
          <p:cNvPr id="307" name="Google Shape;307;g35e10743707_0_49"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ctrTitle"/>
          </p:nvPr>
        </p:nvSpPr>
        <p:spPr>
          <a:xfrm>
            <a:off x="272100" y="246500"/>
            <a:ext cx="6122100" cy="552300"/>
          </a:xfrm>
          <a:prstGeom prst="rect">
            <a:avLst/>
          </a:prstGeom>
          <a:noFill/>
          <a:ln>
            <a:noFill/>
          </a:ln>
        </p:spPr>
        <p:txBody>
          <a:bodyPr anchorCtr="0" anchor="b"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Char char="❖"/>
            </a:pPr>
            <a:r>
              <a:rPr b="1" lang="en-GB" sz="2000">
                <a:latin typeface="Arial"/>
                <a:ea typeface="Arial"/>
                <a:cs typeface="Arial"/>
                <a:sym typeface="Arial"/>
              </a:rPr>
              <a:t>Email SPAM &amp; Countermeasures </a:t>
            </a:r>
            <a:endParaRPr b="1">
              <a:latin typeface="Arial"/>
              <a:ea typeface="Arial"/>
              <a:cs typeface="Arial"/>
              <a:sym typeface="Arial"/>
            </a:endParaRPr>
          </a:p>
        </p:txBody>
      </p:sp>
      <p:sp>
        <p:nvSpPr>
          <p:cNvPr id="313" name="Google Shape;313;p30"/>
          <p:cNvSpPr txBox="1"/>
          <p:nvPr>
            <p:ph idx="1" type="subTitle"/>
          </p:nvPr>
        </p:nvSpPr>
        <p:spPr>
          <a:xfrm>
            <a:off x="490000" y="1097775"/>
            <a:ext cx="6999900" cy="214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100"/>
              <a:buNone/>
            </a:pPr>
            <a:r>
              <a:rPr b="1" lang="en-GB" sz="1800">
                <a:latin typeface="Arial"/>
                <a:ea typeface="Arial"/>
                <a:cs typeface="Arial"/>
                <a:sym typeface="Arial"/>
              </a:rPr>
              <a:t>Human Behavior</a:t>
            </a:r>
            <a:endParaRPr b="1" sz="1800">
              <a:latin typeface="Arial"/>
              <a:ea typeface="Arial"/>
              <a:cs typeface="Arial"/>
              <a:sym typeface="Arial"/>
            </a:endParaRPr>
          </a:p>
          <a:p>
            <a:pPr indent="0" lvl="0" marL="0" rtl="0" algn="l">
              <a:lnSpc>
                <a:spcPct val="115000"/>
              </a:lnSpc>
              <a:spcBef>
                <a:spcPts val="0"/>
              </a:spcBef>
              <a:spcAft>
                <a:spcPts val="0"/>
              </a:spcAft>
              <a:buSzPts val="2100"/>
              <a:buNone/>
            </a:pPr>
            <a:r>
              <a:rPr b="1" lang="en-GB" sz="1600">
                <a:latin typeface="Arial"/>
                <a:ea typeface="Arial"/>
                <a:cs typeface="Arial"/>
                <a:sym typeface="Arial"/>
              </a:rPr>
              <a:t>Social engineering attacks are based on natural human desires like:</a:t>
            </a:r>
            <a:endParaRPr b="1" sz="1600">
              <a:latin typeface="Arial"/>
              <a:ea typeface="Arial"/>
              <a:cs typeface="Arial"/>
              <a:sym typeface="Arial"/>
            </a:endParaRPr>
          </a:p>
          <a:p>
            <a:pPr indent="0" lvl="0" marL="0" rtl="0" algn="l">
              <a:lnSpc>
                <a:spcPct val="100000"/>
              </a:lnSpc>
              <a:spcBef>
                <a:spcPts val="0"/>
              </a:spcBef>
              <a:spcAft>
                <a:spcPts val="0"/>
              </a:spcAft>
              <a:buSzPts val="2100"/>
              <a:buNone/>
            </a:pPr>
            <a:r>
              <a:t/>
            </a:r>
            <a:endParaRPr b="1" sz="2300">
              <a:latin typeface="Arial"/>
              <a:ea typeface="Arial"/>
              <a:cs typeface="Arial"/>
              <a:sym typeface="Arial"/>
            </a:endParaRPr>
          </a:p>
        </p:txBody>
      </p:sp>
      <p:sp>
        <p:nvSpPr>
          <p:cNvPr id="314" name="Google Shape;314;p30"/>
          <p:cNvSpPr txBox="1"/>
          <p:nvPr/>
        </p:nvSpPr>
        <p:spPr>
          <a:xfrm>
            <a:off x="399450" y="2111925"/>
            <a:ext cx="6329700" cy="1620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Trust</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Desire to help</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Desire to avoid conflict</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Fear</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Curiosity</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Ignorance and carelessness</a:t>
            </a:r>
            <a:endParaRPr b="0" i="0" sz="2100" u="none" cap="none" strike="noStrike">
              <a:solidFill>
                <a:schemeClr val="lt1"/>
              </a:solidFill>
              <a:latin typeface="Arial"/>
              <a:ea typeface="Arial"/>
              <a:cs typeface="Arial"/>
              <a:sym typeface="Arial"/>
            </a:endParaRPr>
          </a:p>
        </p:txBody>
      </p:sp>
      <p:pic>
        <p:nvPicPr>
          <p:cNvPr id="315" name="Google Shape;315;p30"/>
          <p:cNvPicPr preferRelativeResize="0"/>
          <p:nvPr/>
        </p:nvPicPr>
        <p:blipFill rotWithShape="1">
          <a:blip r:embed="rId3">
            <a:alphaModFix/>
          </a:blip>
          <a:srcRect b="0" l="0" r="0" t="0"/>
          <a:stretch/>
        </p:blipFill>
        <p:spPr>
          <a:xfrm>
            <a:off x="5171675" y="1967475"/>
            <a:ext cx="3219276" cy="2146200"/>
          </a:xfrm>
          <a:prstGeom prst="rect">
            <a:avLst/>
          </a:prstGeom>
          <a:noFill/>
          <a:ln>
            <a:noFill/>
          </a:ln>
        </p:spPr>
      </p:pic>
      <p:sp>
        <p:nvSpPr>
          <p:cNvPr id="316" name="Google Shape;316;p30"/>
          <p:cNvSpPr txBox="1"/>
          <p:nvPr/>
        </p:nvSpPr>
        <p:spPr>
          <a:xfrm>
            <a:off x="349675" y="4221850"/>
            <a:ext cx="6759900" cy="642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Social engineers will gain information by exploiting the desire of humans to trust and help each other.</a:t>
            </a:r>
            <a:endParaRPr b="1" i="0" sz="1200" u="none" cap="none" strike="noStrike">
              <a:solidFill>
                <a:schemeClr val="lt1"/>
              </a:solidFill>
              <a:latin typeface="Arial"/>
              <a:ea typeface="Arial"/>
              <a:cs typeface="Arial"/>
              <a:sym typeface="Arial"/>
            </a:endParaRPr>
          </a:p>
        </p:txBody>
      </p:sp>
      <p:pic>
        <p:nvPicPr>
          <p:cNvPr id="317" name="Google Shape;317;p30"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ctrTitle"/>
          </p:nvPr>
        </p:nvSpPr>
        <p:spPr>
          <a:xfrm>
            <a:off x="235900" y="273650"/>
            <a:ext cx="6230700" cy="570600"/>
          </a:xfrm>
          <a:prstGeom prst="rect">
            <a:avLst/>
          </a:prstGeom>
          <a:noFill/>
          <a:ln>
            <a:noFill/>
          </a:ln>
        </p:spPr>
        <p:txBody>
          <a:bodyPr anchorCtr="0" anchor="b"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Char char="❖"/>
            </a:pPr>
            <a:r>
              <a:rPr b="1" lang="en-GB" sz="2000">
                <a:latin typeface="Arial"/>
                <a:ea typeface="Arial"/>
                <a:cs typeface="Arial"/>
                <a:sym typeface="Arial"/>
              </a:rPr>
              <a:t>Email SPAM &amp; Countermeasures </a:t>
            </a:r>
            <a:endParaRPr/>
          </a:p>
        </p:txBody>
      </p:sp>
      <p:sp>
        <p:nvSpPr>
          <p:cNvPr id="323" name="Google Shape;323;p31"/>
          <p:cNvSpPr txBox="1"/>
          <p:nvPr>
            <p:ph idx="1" type="subTitle"/>
          </p:nvPr>
        </p:nvSpPr>
        <p:spPr>
          <a:xfrm>
            <a:off x="235900" y="1296950"/>
            <a:ext cx="5913900" cy="34140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Usually include the aspects that email is  unsolicited and sent in bulk.</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Nearly identical messages sent to numerous recipients by email</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Clicking on links in spam email may send users to phishing web sites or sites that are hosting malware.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Spam email may also include malware as scripts or other executable file attachments.</a:t>
            </a:r>
            <a:endParaRPr sz="1500">
              <a:latin typeface="Arial"/>
              <a:ea typeface="Arial"/>
              <a:cs typeface="Arial"/>
              <a:sym typeface="Arial"/>
            </a:endParaRPr>
          </a:p>
        </p:txBody>
      </p:sp>
      <p:pic>
        <p:nvPicPr>
          <p:cNvPr id="324" name="Google Shape;324;p31"/>
          <p:cNvPicPr preferRelativeResize="0"/>
          <p:nvPr/>
        </p:nvPicPr>
        <p:blipFill rotWithShape="1">
          <a:blip r:embed="rId3">
            <a:alphaModFix/>
          </a:blip>
          <a:srcRect b="0" l="0" r="0" t="0"/>
          <a:stretch/>
        </p:blipFill>
        <p:spPr>
          <a:xfrm>
            <a:off x="6312675" y="2039450"/>
            <a:ext cx="2326376" cy="2326376"/>
          </a:xfrm>
          <a:prstGeom prst="rect">
            <a:avLst/>
          </a:prstGeom>
          <a:noFill/>
          <a:ln>
            <a:noFill/>
          </a:ln>
        </p:spPr>
      </p:pic>
      <p:pic>
        <p:nvPicPr>
          <p:cNvPr id="325" name="Google Shape;325;p31"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ctrTitle"/>
          </p:nvPr>
        </p:nvSpPr>
        <p:spPr>
          <a:xfrm>
            <a:off x="308325" y="281075"/>
            <a:ext cx="6502500" cy="807600"/>
          </a:xfrm>
          <a:prstGeom prst="rect">
            <a:avLst/>
          </a:prstGeom>
          <a:noFill/>
          <a:ln>
            <a:noFill/>
          </a:ln>
        </p:spPr>
        <p:txBody>
          <a:bodyPr anchorCtr="0" anchor="b" bIns="91425" lIns="91425" spcFirstLastPara="1" rIns="91425" wrap="square" tIns="91425">
            <a:normAutofit/>
          </a:bodyPr>
          <a:lstStyle/>
          <a:p>
            <a:pPr indent="-355600" lvl="0" marL="457200" rtl="0" algn="l">
              <a:lnSpc>
                <a:spcPct val="100000"/>
              </a:lnSpc>
              <a:spcBef>
                <a:spcPts val="0"/>
              </a:spcBef>
              <a:spcAft>
                <a:spcPts val="0"/>
              </a:spcAft>
              <a:buSzPts val="2000"/>
              <a:buFont typeface="Arial"/>
              <a:buChar char="❖"/>
            </a:pPr>
            <a:r>
              <a:rPr b="1" lang="en-GB" sz="2000">
                <a:latin typeface="Arial"/>
                <a:ea typeface="Arial"/>
                <a:cs typeface="Arial"/>
                <a:sym typeface="Arial"/>
              </a:rPr>
              <a:t>Squegg </a:t>
            </a:r>
            <a:r>
              <a:rPr b="1" lang="en-GB" sz="2000">
                <a:latin typeface="Arial"/>
                <a:ea typeface="Arial"/>
                <a:cs typeface="Arial"/>
                <a:sym typeface="Arial"/>
              </a:rPr>
              <a:t>Security </a:t>
            </a:r>
            <a:r>
              <a:rPr b="1" lang="en-GB" sz="2000">
                <a:latin typeface="Arial"/>
                <a:ea typeface="Arial"/>
                <a:cs typeface="Arial"/>
                <a:sym typeface="Arial"/>
              </a:rPr>
              <a:t>Policy</a:t>
            </a:r>
            <a:endParaRPr b="1" sz="2000">
              <a:latin typeface="Arial"/>
              <a:ea typeface="Arial"/>
              <a:cs typeface="Arial"/>
              <a:sym typeface="Arial"/>
            </a:endParaRPr>
          </a:p>
        </p:txBody>
      </p:sp>
      <p:sp>
        <p:nvSpPr>
          <p:cNvPr id="103" name="Google Shape;103;p3"/>
          <p:cNvSpPr txBox="1"/>
          <p:nvPr/>
        </p:nvSpPr>
        <p:spPr>
          <a:xfrm>
            <a:off x="490000" y="1450875"/>
            <a:ext cx="6655800" cy="2680500"/>
          </a:xfrm>
          <a:prstGeom prst="rect">
            <a:avLst/>
          </a:prstGeom>
          <a:noFill/>
          <a:ln>
            <a:noFill/>
          </a:ln>
        </p:spPr>
        <p:txBody>
          <a:bodyPr anchorCtr="0" anchor="t" bIns="91425" lIns="91425" spcFirstLastPara="1" rIns="115650"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lt1"/>
                </a:solidFill>
                <a:latin typeface="Arial"/>
                <a:ea typeface="Arial"/>
                <a:cs typeface="Arial"/>
                <a:sym typeface="Arial"/>
              </a:rPr>
              <a:t>Visit the sharepoint location   “</a:t>
            </a:r>
            <a:r>
              <a:rPr lang="en-GB" sz="1800">
                <a:solidFill>
                  <a:schemeClr val="lt1"/>
                </a:solidFill>
              </a:rPr>
              <a:t>Squegg</a:t>
            </a:r>
            <a:r>
              <a:rPr b="0" i="0" lang="en-GB"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a:p>
            <a:pPr indent="0" lvl="0" marL="0" marR="0" rtl="0" algn="l">
              <a:lnSpc>
                <a:spcPct val="115000"/>
              </a:lnSpc>
              <a:spcBef>
                <a:spcPts val="1100"/>
              </a:spcBef>
              <a:spcAft>
                <a:spcPts val="0"/>
              </a:spcAft>
              <a:buClr>
                <a:srgbClr val="000000"/>
              </a:buClr>
              <a:buSzPts val="1800"/>
              <a:buFont typeface="Arial"/>
              <a:buNone/>
            </a:pPr>
            <a:r>
              <a:rPr b="0" i="0" lang="en-GB" sz="1800" u="none" cap="none" strike="noStrike">
                <a:solidFill>
                  <a:schemeClr val="lt1"/>
                </a:solidFill>
                <a:latin typeface="Arial"/>
                <a:ea typeface="Arial"/>
                <a:cs typeface="Arial"/>
                <a:sym typeface="Arial"/>
              </a:rPr>
              <a:t>From the (“Google drive URL”)</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7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Policies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Information Security Policies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104" name="Google Shape;104;p3"/>
          <p:cNvPicPr preferRelativeResize="0"/>
          <p:nvPr/>
        </p:nvPicPr>
        <p:blipFill rotWithShape="1">
          <a:blip r:embed="rId3">
            <a:alphaModFix/>
          </a:blip>
          <a:srcRect b="0" l="0" r="0" t="0"/>
          <a:stretch/>
        </p:blipFill>
        <p:spPr>
          <a:xfrm>
            <a:off x="5076650" y="2309625"/>
            <a:ext cx="3090900" cy="2256350"/>
          </a:xfrm>
          <a:prstGeom prst="rect">
            <a:avLst/>
          </a:prstGeom>
          <a:noFill/>
          <a:ln>
            <a:noFill/>
          </a:ln>
        </p:spPr>
      </p:pic>
      <p:pic>
        <p:nvPicPr>
          <p:cNvPr id="105" name="Google Shape;105;p3"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5e10743707_0_56"/>
          <p:cNvSpPr txBox="1"/>
          <p:nvPr>
            <p:ph type="ctrTitle"/>
          </p:nvPr>
        </p:nvSpPr>
        <p:spPr>
          <a:xfrm>
            <a:off x="460950" y="101650"/>
            <a:ext cx="4765200" cy="692100"/>
          </a:xfrm>
          <a:prstGeom prst="rect">
            <a:avLst/>
          </a:prstGeom>
          <a:noFill/>
          <a:ln>
            <a:noFill/>
          </a:ln>
        </p:spPr>
        <p:txBody>
          <a:bodyPr anchorCtr="0" anchor="b" bIns="91425" lIns="91425" spcFirstLastPara="1" rIns="91425" wrap="square" tIns="91425">
            <a:normAutofit/>
          </a:bodyPr>
          <a:lstStyle/>
          <a:p>
            <a:pPr indent="-381000" lvl="0" marL="457200" rtl="0" algn="l">
              <a:lnSpc>
                <a:spcPct val="115000"/>
              </a:lnSpc>
              <a:spcBef>
                <a:spcPts val="0"/>
              </a:spcBef>
              <a:spcAft>
                <a:spcPts val="0"/>
              </a:spcAft>
              <a:buClr>
                <a:schemeClr val="lt1"/>
              </a:buClr>
              <a:buSzPts val="2400"/>
              <a:buFont typeface="Arial"/>
              <a:buChar char="❏"/>
            </a:pPr>
            <a:r>
              <a:rPr b="1" lang="en-GB" sz="2400">
                <a:latin typeface="Arial"/>
                <a:ea typeface="Arial"/>
                <a:cs typeface="Arial"/>
                <a:sym typeface="Arial"/>
              </a:rPr>
              <a:t>Countermeasures:</a:t>
            </a:r>
            <a:endParaRPr b="1" sz="2400">
              <a:latin typeface="Arial"/>
              <a:ea typeface="Arial"/>
              <a:cs typeface="Arial"/>
              <a:sym typeface="Arial"/>
            </a:endParaRPr>
          </a:p>
        </p:txBody>
      </p:sp>
      <p:sp>
        <p:nvSpPr>
          <p:cNvPr id="331" name="Google Shape;331;g35e10743707_0_56"/>
          <p:cNvSpPr txBox="1"/>
          <p:nvPr>
            <p:ph idx="1" type="subTitle"/>
          </p:nvPr>
        </p:nvSpPr>
        <p:spPr>
          <a:xfrm>
            <a:off x="317375" y="1009625"/>
            <a:ext cx="5280000" cy="356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200"/>
              <a:buFont typeface="Arial"/>
              <a:buNone/>
            </a:pPr>
            <a:r>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Do not click on links in such emails</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Do not download and open attachments</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Keep Antivirus definition up to date</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Keep operating system security patches up to date</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Ensure security updates are installed for third party applications such as Java/flash etc..</a:t>
            </a:r>
            <a:endParaRPr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Contact Security team when in doubt</a:t>
            </a:r>
            <a:endParaRPr sz="1500">
              <a:latin typeface="Arial"/>
              <a:ea typeface="Arial"/>
              <a:cs typeface="Arial"/>
              <a:sym typeface="Arial"/>
            </a:endParaRPr>
          </a:p>
          <a:p>
            <a:pPr indent="0" lvl="0" marL="0" rtl="0" algn="l">
              <a:lnSpc>
                <a:spcPct val="100000"/>
              </a:lnSpc>
              <a:spcBef>
                <a:spcPts val="0"/>
              </a:spcBef>
              <a:spcAft>
                <a:spcPts val="0"/>
              </a:spcAft>
              <a:buSzPts val="2100"/>
              <a:buNone/>
            </a:pPr>
            <a:r>
              <a:t/>
            </a:r>
            <a:endParaRPr sz="1500"/>
          </a:p>
        </p:txBody>
      </p:sp>
      <p:pic>
        <p:nvPicPr>
          <p:cNvPr id="332" name="Google Shape;332;g35e10743707_0_56"/>
          <p:cNvPicPr preferRelativeResize="0"/>
          <p:nvPr/>
        </p:nvPicPr>
        <p:blipFill rotWithShape="1">
          <a:blip r:embed="rId3">
            <a:alphaModFix/>
          </a:blip>
          <a:srcRect b="0" l="0" r="0" t="0"/>
          <a:stretch/>
        </p:blipFill>
        <p:spPr>
          <a:xfrm>
            <a:off x="5850750" y="1413100"/>
            <a:ext cx="2254900" cy="1852475"/>
          </a:xfrm>
          <a:prstGeom prst="rect">
            <a:avLst/>
          </a:prstGeom>
          <a:noFill/>
          <a:ln>
            <a:noFill/>
          </a:ln>
        </p:spPr>
      </p:pic>
      <p:pic>
        <p:nvPicPr>
          <p:cNvPr id="333" name="Google Shape;333;g35e10743707_0_56"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type="ctrTitle"/>
          </p:nvPr>
        </p:nvSpPr>
        <p:spPr>
          <a:xfrm>
            <a:off x="504100" y="192513"/>
            <a:ext cx="3504900" cy="550800"/>
          </a:xfrm>
          <a:prstGeom prst="rect">
            <a:avLst/>
          </a:prstGeom>
          <a:noFill/>
          <a:ln>
            <a:noFill/>
          </a:ln>
        </p:spPr>
        <p:txBody>
          <a:bodyPr anchorCtr="0" anchor="b" bIns="91425" lIns="91425" spcFirstLastPara="1" rIns="91425" wrap="square" tIns="91425">
            <a:norm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Phishing</a:t>
            </a:r>
            <a:endParaRPr b="1">
              <a:latin typeface="Arial"/>
              <a:ea typeface="Arial"/>
              <a:cs typeface="Arial"/>
              <a:sym typeface="Arial"/>
            </a:endParaRPr>
          </a:p>
        </p:txBody>
      </p:sp>
      <p:sp>
        <p:nvSpPr>
          <p:cNvPr id="339" name="Google Shape;339;p32"/>
          <p:cNvSpPr txBox="1"/>
          <p:nvPr>
            <p:ph idx="1" type="subTitle"/>
          </p:nvPr>
        </p:nvSpPr>
        <p:spPr>
          <a:xfrm>
            <a:off x="435672" y="1022592"/>
            <a:ext cx="6329700" cy="1926900"/>
          </a:xfrm>
          <a:prstGeom prst="rect">
            <a:avLst/>
          </a:prstGeom>
          <a:noFill/>
          <a:ln>
            <a:noFill/>
          </a:ln>
        </p:spPr>
        <p:txBody>
          <a:bodyPr anchorCtr="0" anchor="t" bIns="91425" lIns="91425" spcFirstLastPara="1" rIns="91425" wrap="square" tIns="91425">
            <a:normAutofit fontScale="92500" lnSpcReduction="20000"/>
          </a:bodyPr>
          <a:lstStyle/>
          <a:p>
            <a:pPr indent="-323156" lvl="0" marL="457200" rtl="0" algn="l">
              <a:lnSpc>
                <a:spcPct val="115000"/>
              </a:lnSpc>
              <a:spcBef>
                <a:spcPts val="0"/>
              </a:spcBef>
              <a:spcAft>
                <a:spcPts val="0"/>
              </a:spcAft>
              <a:buSzPct val="100000"/>
              <a:buFont typeface="Arial"/>
              <a:buChar char="➢"/>
            </a:pPr>
            <a:r>
              <a:rPr b="1" lang="en-GB" sz="1608">
                <a:latin typeface="Arial"/>
                <a:ea typeface="Arial"/>
                <a:cs typeface="Arial"/>
                <a:sym typeface="Arial"/>
              </a:rPr>
              <a:t>A scam designed to</a:t>
            </a:r>
            <a:endParaRPr b="1" sz="1608">
              <a:latin typeface="Arial"/>
              <a:ea typeface="Arial"/>
              <a:cs typeface="Arial"/>
              <a:sym typeface="Arial"/>
            </a:endParaRPr>
          </a:p>
          <a:p>
            <a:pPr indent="0" lvl="0" marL="0" rtl="0" algn="l">
              <a:lnSpc>
                <a:spcPct val="115000"/>
              </a:lnSpc>
              <a:spcBef>
                <a:spcPts val="0"/>
              </a:spcBef>
              <a:spcAft>
                <a:spcPts val="0"/>
              </a:spcAft>
              <a:buSzPct val="162162"/>
              <a:buNone/>
            </a:pPr>
            <a:r>
              <a:t/>
            </a:r>
            <a:endParaRPr b="1" sz="1400">
              <a:latin typeface="Arial"/>
              <a:ea typeface="Arial"/>
              <a:cs typeface="Arial"/>
              <a:sym typeface="Arial"/>
            </a:endParaRPr>
          </a:p>
          <a:p>
            <a:pPr indent="-323156" lvl="0" marL="457200" rtl="0" algn="l">
              <a:lnSpc>
                <a:spcPct val="115000"/>
              </a:lnSpc>
              <a:spcBef>
                <a:spcPts val="0"/>
              </a:spcBef>
              <a:spcAft>
                <a:spcPts val="0"/>
              </a:spcAft>
              <a:buSzPct val="100000"/>
              <a:buFont typeface="Arial"/>
              <a:buChar char="●"/>
            </a:pPr>
            <a:r>
              <a:rPr lang="en-GB" sz="1608">
                <a:latin typeface="Arial"/>
                <a:ea typeface="Arial"/>
                <a:cs typeface="Arial"/>
                <a:sym typeface="Arial"/>
              </a:rPr>
              <a:t>Steal information or passwords,</a:t>
            </a:r>
            <a:endParaRPr sz="1608">
              <a:latin typeface="Arial"/>
              <a:ea typeface="Arial"/>
              <a:cs typeface="Arial"/>
              <a:sym typeface="Arial"/>
            </a:endParaRPr>
          </a:p>
          <a:p>
            <a:pPr indent="-323156" lvl="0" marL="457200" rtl="0" algn="l">
              <a:lnSpc>
                <a:spcPct val="115000"/>
              </a:lnSpc>
              <a:spcBef>
                <a:spcPts val="0"/>
              </a:spcBef>
              <a:spcAft>
                <a:spcPts val="0"/>
              </a:spcAft>
              <a:buSzPct val="100000"/>
              <a:buFont typeface="Arial"/>
              <a:buChar char="●"/>
            </a:pPr>
            <a:r>
              <a:rPr lang="en-GB" sz="1608">
                <a:latin typeface="Arial"/>
                <a:ea typeface="Arial"/>
                <a:cs typeface="Arial"/>
                <a:sym typeface="Arial"/>
              </a:rPr>
              <a:t>Compromise computers or</a:t>
            </a:r>
            <a:endParaRPr sz="1608">
              <a:latin typeface="Arial"/>
              <a:ea typeface="Arial"/>
              <a:cs typeface="Arial"/>
              <a:sym typeface="Arial"/>
            </a:endParaRPr>
          </a:p>
          <a:p>
            <a:pPr indent="-323156" lvl="0" marL="457200" rtl="0" algn="l">
              <a:lnSpc>
                <a:spcPct val="115000"/>
              </a:lnSpc>
              <a:spcBef>
                <a:spcPts val="0"/>
              </a:spcBef>
              <a:spcAft>
                <a:spcPts val="0"/>
              </a:spcAft>
              <a:buSzPct val="100000"/>
              <a:buFont typeface="Arial"/>
              <a:buChar char="●"/>
            </a:pPr>
            <a:r>
              <a:rPr lang="en-GB" sz="1608">
                <a:latin typeface="Arial"/>
                <a:ea typeface="Arial"/>
                <a:cs typeface="Arial"/>
                <a:sym typeface="Arial"/>
              </a:rPr>
              <a:t>Trick you out of money</a:t>
            </a:r>
            <a:endParaRPr sz="1608">
              <a:latin typeface="Arial"/>
              <a:ea typeface="Arial"/>
              <a:cs typeface="Arial"/>
              <a:sym typeface="Arial"/>
            </a:endParaRPr>
          </a:p>
          <a:p>
            <a:pPr indent="-323156" lvl="0" marL="457200" rtl="0" algn="l">
              <a:lnSpc>
                <a:spcPct val="115000"/>
              </a:lnSpc>
              <a:spcBef>
                <a:spcPts val="0"/>
              </a:spcBef>
              <a:spcAft>
                <a:spcPts val="0"/>
              </a:spcAft>
              <a:buSzPct val="100000"/>
              <a:buFont typeface="Arial"/>
              <a:buChar char="●"/>
            </a:pPr>
            <a:r>
              <a:rPr lang="en-GB" sz="1608">
                <a:latin typeface="Arial"/>
                <a:ea typeface="Arial"/>
                <a:cs typeface="Arial"/>
                <a:sym typeface="Arial"/>
              </a:rPr>
              <a:t>Typically via deceptive emails, texts, posts on social networking sites, pop-ups or phone calls.</a:t>
            </a:r>
            <a:endParaRPr sz="1608">
              <a:latin typeface="Arial"/>
              <a:ea typeface="Arial"/>
              <a:cs typeface="Arial"/>
              <a:sym typeface="Arial"/>
            </a:endParaRPr>
          </a:p>
          <a:p>
            <a:pPr indent="0" lvl="0" marL="0" rtl="0" algn="l">
              <a:lnSpc>
                <a:spcPct val="100000"/>
              </a:lnSpc>
              <a:spcBef>
                <a:spcPts val="0"/>
              </a:spcBef>
              <a:spcAft>
                <a:spcPts val="0"/>
              </a:spcAft>
              <a:buSzPct val="108108"/>
              <a:buNone/>
            </a:pPr>
            <a:r>
              <a:t/>
            </a:r>
            <a:endParaRPr/>
          </a:p>
        </p:txBody>
      </p:sp>
      <p:pic>
        <p:nvPicPr>
          <p:cNvPr id="340" name="Google Shape;340;p32"/>
          <p:cNvPicPr preferRelativeResize="0"/>
          <p:nvPr/>
        </p:nvPicPr>
        <p:blipFill rotWithShape="1">
          <a:blip r:embed="rId3">
            <a:alphaModFix/>
          </a:blip>
          <a:srcRect b="0" l="0" r="0" t="0"/>
          <a:stretch/>
        </p:blipFill>
        <p:spPr>
          <a:xfrm>
            <a:off x="4008999" y="2997900"/>
            <a:ext cx="4224802" cy="1747126"/>
          </a:xfrm>
          <a:prstGeom prst="rect">
            <a:avLst/>
          </a:prstGeom>
          <a:noFill/>
          <a:ln>
            <a:noFill/>
          </a:ln>
        </p:spPr>
      </p:pic>
      <p:pic>
        <p:nvPicPr>
          <p:cNvPr id="341" name="Google Shape;341;p32"/>
          <p:cNvPicPr preferRelativeResize="0"/>
          <p:nvPr/>
        </p:nvPicPr>
        <p:blipFill rotWithShape="1">
          <a:blip r:embed="rId4">
            <a:alphaModFix/>
          </a:blip>
          <a:srcRect b="0" l="0" r="0" t="0"/>
          <a:stretch/>
        </p:blipFill>
        <p:spPr>
          <a:xfrm>
            <a:off x="689101" y="2949492"/>
            <a:ext cx="2528422" cy="1843932"/>
          </a:xfrm>
          <a:prstGeom prst="rect">
            <a:avLst/>
          </a:prstGeom>
          <a:noFill/>
          <a:ln>
            <a:noFill/>
          </a:ln>
        </p:spPr>
      </p:pic>
      <p:pic>
        <p:nvPicPr>
          <p:cNvPr id="342" name="Google Shape;342;p32" title="Screenshot_56.png"/>
          <p:cNvPicPr preferRelativeResize="0"/>
          <p:nvPr/>
        </p:nvPicPr>
        <p:blipFill>
          <a:blip r:embed="rId5">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ctrTitle"/>
          </p:nvPr>
        </p:nvSpPr>
        <p:spPr>
          <a:xfrm>
            <a:off x="353600" y="78288"/>
            <a:ext cx="5832300" cy="660900"/>
          </a:xfrm>
          <a:prstGeom prst="rect">
            <a:avLst/>
          </a:prstGeom>
          <a:noFill/>
          <a:ln>
            <a:noFill/>
          </a:ln>
        </p:spPr>
        <p:txBody>
          <a:bodyPr anchorCtr="0" anchor="b" bIns="91425" lIns="91425" spcFirstLastPara="1" rIns="91425" wrap="square" tIns="91425">
            <a:normAutofit/>
          </a:bodyPr>
          <a:lstStyle/>
          <a:p>
            <a:pPr indent="-368300" lvl="0" marL="457200" rtl="0" algn="l">
              <a:lnSpc>
                <a:spcPct val="115000"/>
              </a:lnSpc>
              <a:spcBef>
                <a:spcPts val="0"/>
              </a:spcBef>
              <a:spcAft>
                <a:spcPts val="0"/>
              </a:spcAft>
              <a:buSzPts val="2200"/>
              <a:buFont typeface="Arial"/>
              <a:buChar char="❖"/>
            </a:pPr>
            <a:r>
              <a:rPr b="1" lang="en-GB" sz="2200">
                <a:latin typeface="Arial"/>
                <a:ea typeface="Arial"/>
                <a:cs typeface="Arial"/>
                <a:sym typeface="Arial"/>
              </a:rPr>
              <a:t>Combat Phishing</a:t>
            </a:r>
            <a:endParaRPr b="1" sz="2200">
              <a:latin typeface="Arial"/>
              <a:ea typeface="Arial"/>
              <a:cs typeface="Arial"/>
              <a:sym typeface="Arial"/>
            </a:endParaRPr>
          </a:p>
        </p:txBody>
      </p:sp>
      <p:sp>
        <p:nvSpPr>
          <p:cNvPr id="348" name="Google Shape;348;p33"/>
          <p:cNvSpPr txBox="1"/>
          <p:nvPr>
            <p:ph idx="1" type="subTitle"/>
          </p:nvPr>
        </p:nvSpPr>
        <p:spPr>
          <a:xfrm>
            <a:off x="290275" y="943825"/>
            <a:ext cx="7625100" cy="3803400"/>
          </a:xfrm>
          <a:prstGeom prst="rect">
            <a:avLst/>
          </a:prstGeom>
          <a:noFill/>
          <a:ln>
            <a:noFill/>
          </a:ln>
        </p:spPr>
        <p:txBody>
          <a:bodyPr anchorCtr="0" anchor="t" bIns="91425" lIns="91425" spcFirstLastPara="1" rIns="91425" wrap="square" tIns="91425">
            <a:normAutofit fontScale="85000" lnSpcReduction="20000"/>
          </a:bodyPr>
          <a:lstStyle/>
          <a:p>
            <a:pPr indent="-323585" lvl="0" marL="457200" rtl="0" algn="l">
              <a:lnSpc>
                <a:spcPct val="90000"/>
              </a:lnSpc>
              <a:spcBef>
                <a:spcPts val="1000"/>
              </a:spcBef>
              <a:spcAft>
                <a:spcPts val="0"/>
              </a:spcAft>
              <a:buSzPct val="100000"/>
              <a:buFont typeface="Arial"/>
              <a:buChar char="❏"/>
            </a:pPr>
            <a:r>
              <a:rPr b="1" lang="en-GB" sz="1758">
                <a:latin typeface="Arial"/>
                <a:ea typeface="Arial"/>
                <a:cs typeface="Arial"/>
                <a:sym typeface="Arial"/>
              </a:rPr>
              <a:t>NEVER provide your password to anyone via email.</a:t>
            </a:r>
            <a:endParaRPr b="1" sz="1758">
              <a:latin typeface="Arial"/>
              <a:ea typeface="Arial"/>
              <a:cs typeface="Arial"/>
              <a:sym typeface="Arial"/>
            </a:endParaRPr>
          </a:p>
          <a:p>
            <a:pPr indent="0" lvl="0" marL="0" rtl="0" algn="l">
              <a:lnSpc>
                <a:spcPct val="90000"/>
              </a:lnSpc>
              <a:spcBef>
                <a:spcPts val="1000"/>
              </a:spcBef>
              <a:spcAft>
                <a:spcPts val="0"/>
              </a:spcAft>
              <a:buSzPct val="177218"/>
              <a:buNone/>
            </a:pPr>
            <a:r>
              <a:t/>
            </a:r>
            <a:endParaRPr b="1" sz="1529">
              <a:latin typeface="Arial"/>
              <a:ea typeface="Arial"/>
              <a:cs typeface="Arial"/>
              <a:sym typeface="Arial"/>
            </a:endParaRPr>
          </a:p>
          <a:p>
            <a:pPr indent="-329991" lvl="0" marL="457200" rtl="0" algn="l">
              <a:lnSpc>
                <a:spcPct val="90000"/>
              </a:lnSpc>
              <a:spcBef>
                <a:spcPts val="1000"/>
              </a:spcBef>
              <a:spcAft>
                <a:spcPts val="0"/>
              </a:spcAft>
              <a:buSzPct val="100000"/>
              <a:buFont typeface="Arial"/>
              <a:buChar char="➢"/>
            </a:pPr>
            <a:r>
              <a:rPr b="1" lang="en-GB" sz="1875">
                <a:latin typeface="Arial"/>
                <a:ea typeface="Arial"/>
                <a:cs typeface="Arial"/>
                <a:sym typeface="Arial"/>
              </a:rPr>
              <a:t>Be suspicious of any email that:</a:t>
            </a:r>
            <a:endParaRPr b="1" sz="1875">
              <a:latin typeface="Arial"/>
              <a:ea typeface="Arial"/>
              <a:cs typeface="Arial"/>
              <a:sym typeface="Arial"/>
            </a:endParaRPr>
          </a:p>
          <a:p>
            <a:pPr indent="0" lvl="0" marL="0" rtl="0" algn="l">
              <a:lnSpc>
                <a:spcPct val="90000"/>
              </a:lnSpc>
              <a:spcBef>
                <a:spcPts val="1000"/>
              </a:spcBef>
              <a:spcAft>
                <a:spcPts val="0"/>
              </a:spcAft>
              <a:buSzPct val="193548"/>
              <a:buNone/>
            </a:pPr>
            <a:r>
              <a:t/>
            </a:r>
            <a:endParaRPr sz="1400">
              <a:latin typeface="Arial"/>
              <a:ea typeface="Arial"/>
              <a:cs typeface="Arial"/>
              <a:sym typeface="Arial"/>
            </a:endParaRPr>
          </a:p>
          <a:p>
            <a:pPr indent="-325056" lvl="0" marL="457200" rtl="0" algn="l">
              <a:lnSpc>
                <a:spcPct val="90000"/>
              </a:lnSpc>
              <a:spcBef>
                <a:spcPts val="1000"/>
              </a:spcBef>
              <a:spcAft>
                <a:spcPts val="0"/>
              </a:spcAft>
              <a:buSzPct val="100000"/>
              <a:buFont typeface="Arial"/>
              <a:buChar char="●"/>
            </a:pPr>
            <a:r>
              <a:rPr lang="en-GB" sz="1785">
                <a:latin typeface="Arial"/>
                <a:ea typeface="Arial"/>
                <a:cs typeface="Arial"/>
                <a:sym typeface="Arial"/>
              </a:rPr>
              <a:t>Requests personal information.</a:t>
            </a:r>
            <a:endParaRPr sz="1785">
              <a:latin typeface="Arial"/>
              <a:ea typeface="Arial"/>
              <a:cs typeface="Arial"/>
              <a:sym typeface="Arial"/>
            </a:endParaRPr>
          </a:p>
          <a:p>
            <a:pPr indent="-325056" lvl="0" marL="457200" rtl="0" algn="l">
              <a:lnSpc>
                <a:spcPct val="90000"/>
              </a:lnSpc>
              <a:spcBef>
                <a:spcPts val="0"/>
              </a:spcBef>
              <a:spcAft>
                <a:spcPts val="0"/>
              </a:spcAft>
              <a:buSzPct val="100000"/>
              <a:buFont typeface="Arial"/>
              <a:buChar char="●"/>
            </a:pPr>
            <a:r>
              <a:rPr lang="en-GB" sz="1785">
                <a:latin typeface="Arial"/>
                <a:ea typeface="Arial"/>
                <a:cs typeface="Arial"/>
                <a:sym typeface="Arial"/>
              </a:rPr>
              <a:t>Contains spelling and grammatical errors.</a:t>
            </a:r>
            <a:endParaRPr sz="1785">
              <a:latin typeface="Arial"/>
              <a:ea typeface="Arial"/>
              <a:cs typeface="Arial"/>
              <a:sym typeface="Arial"/>
            </a:endParaRPr>
          </a:p>
          <a:p>
            <a:pPr indent="-325056" lvl="0" marL="457200" rtl="0" algn="l">
              <a:lnSpc>
                <a:spcPct val="90000"/>
              </a:lnSpc>
              <a:spcBef>
                <a:spcPts val="0"/>
              </a:spcBef>
              <a:spcAft>
                <a:spcPts val="0"/>
              </a:spcAft>
              <a:buSzPct val="100000"/>
              <a:buFont typeface="Arial"/>
              <a:buChar char="●"/>
            </a:pPr>
            <a:r>
              <a:rPr lang="en-GB" sz="1785">
                <a:latin typeface="Arial"/>
                <a:ea typeface="Arial"/>
                <a:cs typeface="Arial"/>
                <a:sym typeface="Arial"/>
              </a:rPr>
              <a:t>Asks you to click on a link.</a:t>
            </a:r>
            <a:endParaRPr sz="1785">
              <a:latin typeface="Arial"/>
              <a:ea typeface="Arial"/>
              <a:cs typeface="Arial"/>
              <a:sym typeface="Arial"/>
            </a:endParaRPr>
          </a:p>
          <a:p>
            <a:pPr indent="-325056" lvl="0" marL="457200" rtl="0" algn="l">
              <a:lnSpc>
                <a:spcPct val="90000"/>
              </a:lnSpc>
              <a:spcBef>
                <a:spcPts val="0"/>
              </a:spcBef>
              <a:spcAft>
                <a:spcPts val="0"/>
              </a:spcAft>
              <a:buSzPct val="100000"/>
              <a:buFont typeface="Arial"/>
              <a:buChar char="●"/>
            </a:pPr>
            <a:r>
              <a:rPr lang="en-GB" sz="1785">
                <a:latin typeface="Arial"/>
                <a:ea typeface="Arial"/>
                <a:cs typeface="Arial"/>
                <a:sym typeface="Arial"/>
              </a:rPr>
              <a:t>Is unexpected or from a company or organization with whom you do not have a relationship.</a:t>
            </a:r>
            <a:endParaRPr sz="1785">
              <a:latin typeface="Arial"/>
              <a:ea typeface="Arial"/>
              <a:cs typeface="Arial"/>
              <a:sym typeface="Arial"/>
            </a:endParaRPr>
          </a:p>
          <a:p>
            <a:pPr indent="0" lvl="0" marL="0" rtl="0" algn="l">
              <a:lnSpc>
                <a:spcPct val="90000"/>
              </a:lnSpc>
              <a:spcBef>
                <a:spcPts val="1000"/>
              </a:spcBef>
              <a:spcAft>
                <a:spcPts val="0"/>
              </a:spcAft>
              <a:buSzPct val="246334"/>
              <a:buNone/>
            </a:pPr>
            <a:r>
              <a:t/>
            </a:r>
            <a:endParaRPr sz="1100">
              <a:latin typeface="Arial"/>
              <a:ea typeface="Arial"/>
              <a:cs typeface="Arial"/>
              <a:sym typeface="Arial"/>
            </a:endParaRPr>
          </a:p>
          <a:p>
            <a:pPr indent="-324613" lvl="0" marL="457200" rtl="0" algn="l">
              <a:lnSpc>
                <a:spcPct val="90000"/>
              </a:lnSpc>
              <a:spcBef>
                <a:spcPts val="1000"/>
              </a:spcBef>
              <a:spcAft>
                <a:spcPts val="0"/>
              </a:spcAft>
              <a:buSzPct val="100000"/>
              <a:buFont typeface="Arial"/>
              <a:buChar char="➢"/>
            </a:pPr>
            <a:r>
              <a:rPr b="1" lang="en-GB" sz="1775">
                <a:latin typeface="Arial"/>
                <a:ea typeface="Arial"/>
                <a:cs typeface="Arial"/>
                <a:sym typeface="Arial"/>
              </a:rPr>
              <a:t>If you are suspicious of an email:</a:t>
            </a:r>
            <a:endParaRPr b="1" sz="1775">
              <a:latin typeface="Arial"/>
              <a:ea typeface="Arial"/>
              <a:cs typeface="Arial"/>
              <a:sym typeface="Arial"/>
            </a:endParaRPr>
          </a:p>
          <a:p>
            <a:pPr indent="0" lvl="0" marL="0" rtl="0" algn="l">
              <a:lnSpc>
                <a:spcPct val="90000"/>
              </a:lnSpc>
              <a:spcBef>
                <a:spcPts val="1000"/>
              </a:spcBef>
              <a:spcAft>
                <a:spcPts val="0"/>
              </a:spcAft>
              <a:buSzPct val="193548"/>
              <a:buNone/>
            </a:pPr>
            <a:r>
              <a:t/>
            </a:r>
            <a:endParaRPr sz="1400">
              <a:latin typeface="Arial"/>
              <a:ea typeface="Arial"/>
              <a:cs typeface="Arial"/>
              <a:sym typeface="Arial"/>
            </a:endParaRPr>
          </a:p>
          <a:p>
            <a:pPr indent="-309624" lvl="0" marL="457200" rtl="0" algn="l">
              <a:lnSpc>
                <a:spcPct val="90000"/>
              </a:lnSpc>
              <a:spcBef>
                <a:spcPts val="1000"/>
              </a:spcBef>
              <a:spcAft>
                <a:spcPts val="0"/>
              </a:spcAft>
              <a:buSzPct val="100000"/>
              <a:buFont typeface="Arial"/>
              <a:buChar char="●"/>
            </a:pPr>
            <a:r>
              <a:rPr lang="en-GB" sz="1500">
                <a:latin typeface="Arial"/>
                <a:ea typeface="Arial"/>
                <a:cs typeface="Arial"/>
                <a:sym typeface="Arial"/>
              </a:rPr>
              <a:t>Do not click on the links provided in the email.</a:t>
            </a:r>
            <a:endParaRPr sz="1500">
              <a:latin typeface="Arial"/>
              <a:ea typeface="Arial"/>
              <a:cs typeface="Arial"/>
              <a:sym typeface="Arial"/>
            </a:endParaRPr>
          </a:p>
          <a:p>
            <a:pPr indent="-309624" lvl="0" marL="457200" rtl="0" algn="l">
              <a:lnSpc>
                <a:spcPct val="90000"/>
              </a:lnSpc>
              <a:spcBef>
                <a:spcPts val="0"/>
              </a:spcBef>
              <a:spcAft>
                <a:spcPts val="0"/>
              </a:spcAft>
              <a:buSzPct val="100000"/>
              <a:buFont typeface="Arial"/>
              <a:buChar char="●"/>
            </a:pPr>
            <a:r>
              <a:rPr lang="en-GB" sz="1500">
                <a:latin typeface="Arial"/>
                <a:ea typeface="Arial"/>
                <a:cs typeface="Arial"/>
                <a:sym typeface="Arial"/>
              </a:rPr>
              <a:t>Do not open any attachments in the email.</a:t>
            </a:r>
            <a:endParaRPr sz="1500">
              <a:latin typeface="Arial"/>
              <a:ea typeface="Arial"/>
              <a:cs typeface="Arial"/>
              <a:sym typeface="Arial"/>
            </a:endParaRPr>
          </a:p>
          <a:p>
            <a:pPr indent="-309624" lvl="0" marL="457200" rtl="0" algn="l">
              <a:lnSpc>
                <a:spcPct val="90000"/>
              </a:lnSpc>
              <a:spcBef>
                <a:spcPts val="0"/>
              </a:spcBef>
              <a:spcAft>
                <a:spcPts val="0"/>
              </a:spcAft>
              <a:buSzPct val="100000"/>
              <a:buFont typeface="Arial"/>
              <a:buChar char="●"/>
            </a:pPr>
            <a:r>
              <a:rPr lang="en-GB" sz="1500">
                <a:latin typeface="Arial"/>
                <a:ea typeface="Arial"/>
                <a:cs typeface="Arial"/>
                <a:sym typeface="Arial"/>
              </a:rPr>
              <a:t>Do not provide personal information or financial data.</a:t>
            </a:r>
            <a:endParaRPr sz="1500">
              <a:latin typeface="Arial"/>
              <a:ea typeface="Arial"/>
              <a:cs typeface="Arial"/>
              <a:sym typeface="Arial"/>
            </a:endParaRPr>
          </a:p>
          <a:p>
            <a:pPr indent="-309624" lvl="0" marL="457200" rtl="0" algn="l">
              <a:lnSpc>
                <a:spcPct val="90000"/>
              </a:lnSpc>
              <a:spcBef>
                <a:spcPts val="0"/>
              </a:spcBef>
              <a:spcAft>
                <a:spcPts val="0"/>
              </a:spcAft>
              <a:buSzPct val="100000"/>
              <a:buFont typeface="Arial"/>
              <a:buChar char="●"/>
            </a:pPr>
            <a:r>
              <a:rPr lang="en-GB" sz="1500">
                <a:latin typeface="Arial"/>
                <a:ea typeface="Arial"/>
                <a:cs typeface="Arial"/>
                <a:sym typeface="Arial"/>
              </a:rPr>
              <a:t>Do forward the email to the IT Service Desk.</a:t>
            </a:r>
            <a:endParaRPr sz="1500">
              <a:latin typeface="Arial"/>
              <a:ea typeface="Arial"/>
              <a:cs typeface="Arial"/>
              <a:sym typeface="Arial"/>
            </a:endParaRPr>
          </a:p>
          <a:p>
            <a:pPr indent="0" lvl="0" marL="0" rtl="0" algn="l">
              <a:lnSpc>
                <a:spcPct val="100000"/>
              </a:lnSpc>
              <a:spcBef>
                <a:spcPts val="0"/>
              </a:spcBef>
              <a:spcAft>
                <a:spcPts val="0"/>
              </a:spcAft>
              <a:buSzPct val="129032"/>
              <a:buNone/>
            </a:pPr>
            <a:r>
              <a:t/>
            </a:r>
            <a:endParaRPr>
              <a:latin typeface="Arial"/>
              <a:ea typeface="Arial"/>
              <a:cs typeface="Arial"/>
              <a:sym typeface="Arial"/>
            </a:endParaRPr>
          </a:p>
        </p:txBody>
      </p:sp>
      <p:pic>
        <p:nvPicPr>
          <p:cNvPr id="349" name="Google Shape;349;p33"/>
          <p:cNvPicPr preferRelativeResize="0"/>
          <p:nvPr/>
        </p:nvPicPr>
        <p:blipFill rotWithShape="1">
          <a:blip r:embed="rId3">
            <a:alphaModFix/>
          </a:blip>
          <a:srcRect b="0" l="0" r="0" t="0"/>
          <a:stretch/>
        </p:blipFill>
        <p:spPr>
          <a:xfrm>
            <a:off x="5181750" y="3213450"/>
            <a:ext cx="3023525" cy="1393325"/>
          </a:xfrm>
          <a:prstGeom prst="rect">
            <a:avLst/>
          </a:prstGeom>
          <a:noFill/>
          <a:ln>
            <a:noFill/>
          </a:ln>
        </p:spPr>
      </p:pic>
      <p:pic>
        <p:nvPicPr>
          <p:cNvPr id="350" name="Google Shape;350;p33"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ctrTitle"/>
          </p:nvPr>
        </p:nvSpPr>
        <p:spPr>
          <a:xfrm>
            <a:off x="335500" y="253900"/>
            <a:ext cx="6294000" cy="581100"/>
          </a:xfrm>
          <a:prstGeom prst="rect">
            <a:avLst/>
          </a:prstGeom>
          <a:noFill/>
          <a:ln>
            <a:noFill/>
          </a:ln>
        </p:spPr>
        <p:txBody>
          <a:bodyPr anchorCtr="0" anchor="b" bIns="91425" lIns="91425" spcFirstLastPara="1" rIns="91425" wrap="square" tIns="91425">
            <a:normAutofit/>
          </a:bodyPr>
          <a:lstStyle/>
          <a:p>
            <a:pPr indent="-381000" lvl="0" marL="457200" rtl="0" algn="l">
              <a:lnSpc>
                <a:spcPct val="100000"/>
              </a:lnSpc>
              <a:spcBef>
                <a:spcPts val="0"/>
              </a:spcBef>
              <a:spcAft>
                <a:spcPts val="0"/>
              </a:spcAft>
              <a:buSzPts val="2400"/>
              <a:buFont typeface="Arial"/>
              <a:buChar char="❖"/>
            </a:pPr>
            <a:r>
              <a:rPr b="1" lang="en-GB" sz="2400">
                <a:latin typeface="Arial"/>
                <a:ea typeface="Arial"/>
                <a:cs typeface="Arial"/>
                <a:sym typeface="Arial"/>
              </a:rPr>
              <a:t>How To Spot A Phishing Email</a:t>
            </a:r>
            <a:endParaRPr b="1" sz="2400">
              <a:latin typeface="Arial"/>
              <a:ea typeface="Arial"/>
              <a:cs typeface="Arial"/>
              <a:sym typeface="Arial"/>
            </a:endParaRPr>
          </a:p>
        </p:txBody>
      </p:sp>
      <p:pic>
        <p:nvPicPr>
          <p:cNvPr id="356" name="Google Shape;356;p34"/>
          <p:cNvPicPr preferRelativeResize="0"/>
          <p:nvPr/>
        </p:nvPicPr>
        <p:blipFill rotWithShape="1">
          <a:blip r:embed="rId3">
            <a:alphaModFix/>
          </a:blip>
          <a:srcRect b="0" l="0" r="0" t="0"/>
          <a:stretch/>
        </p:blipFill>
        <p:spPr>
          <a:xfrm>
            <a:off x="453200" y="1168450"/>
            <a:ext cx="4511078" cy="3704899"/>
          </a:xfrm>
          <a:prstGeom prst="rect">
            <a:avLst/>
          </a:prstGeom>
          <a:noFill/>
          <a:ln>
            <a:noFill/>
          </a:ln>
        </p:spPr>
      </p:pic>
      <p:pic>
        <p:nvPicPr>
          <p:cNvPr id="357" name="Google Shape;357;p34"/>
          <p:cNvPicPr preferRelativeResize="0"/>
          <p:nvPr/>
        </p:nvPicPr>
        <p:blipFill rotWithShape="1">
          <a:blip r:embed="rId4">
            <a:alphaModFix/>
          </a:blip>
          <a:srcRect b="0" l="0" r="0" t="0"/>
          <a:stretch/>
        </p:blipFill>
        <p:spPr>
          <a:xfrm>
            <a:off x="5705299" y="2166250"/>
            <a:ext cx="2768900" cy="2480325"/>
          </a:xfrm>
          <a:prstGeom prst="rect">
            <a:avLst/>
          </a:prstGeom>
          <a:noFill/>
          <a:ln>
            <a:noFill/>
          </a:ln>
        </p:spPr>
      </p:pic>
      <p:pic>
        <p:nvPicPr>
          <p:cNvPr id="358" name="Google Shape;358;p34" title="Screenshot_56.png"/>
          <p:cNvPicPr preferRelativeResize="0"/>
          <p:nvPr/>
        </p:nvPicPr>
        <p:blipFill>
          <a:blip r:embed="rId5">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txBox="1"/>
          <p:nvPr>
            <p:ph type="ctrTitle"/>
          </p:nvPr>
        </p:nvSpPr>
        <p:spPr>
          <a:xfrm>
            <a:off x="397550" y="255550"/>
            <a:ext cx="5724900" cy="642900"/>
          </a:xfrm>
          <a:prstGeom prst="rect">
            <a:avLst/>
          </a:prstGeom>
          <a:noFill/>
          <a:ln>
            <a:noFill/>
          </a:ln>
        </p:spPr>
        <p:txBody>
          <a:bodyPr anchorCtr="0" anchor="b" bIns="91425" lIns="91425" spcFirstLastPara="1" rIns="91425" wrap="square" tIns="91425">
            <a:normAutofit/>
          </a:bodyPr>
          <a:lstStyle/>
          <a:p>
            <a:pPr indent="-381000" lvl="0" marL="457200" rtl="0" algn="l">
              <a:lnSpc>
                <a:spcPct val="100000"/>
              </a:lnSpc>
              <a:spcBef>
                <a:spcPts val="0"/>
              </a:spcBef>
              <a:spcAft>
                <a:spcPts val="0"/>
              </a:spcAft>
              <a:buSzPts val="2400"/>
              <a:buFont typeface="Arial"/>
              <a:buChar char="❖"/>
            </a:pPr>
            <a:r>
              <a:rPr b="1" lang="en-GB" sz="2400">
                <a:latin typeface="Arial"/>
                <a:ea typeface="Arial"/>
                <a:cs typeface="Arial"/>
                <a:sym typeface="Arial"/>
              </a:rPr>
              <a:t>Malicious Email Sample </a:t>
            </a:r>
            <a:endParaRPr b="1">
              <a:latin typeface="Arial"/>
              <a:ea typeface="Arial"/>
              <a:cs typeface="Arial"/>
              <a:sym typeface="Arial"/>
            </a:endParaRPr>
          </a:p>
        </p:txBody>
      </p:sp>
      <p:pic>
        <p:nvPicPr>
          <p:cNvPr id="364" name="Google Shape;364;p35"/>
          <p:cNvPicPr preferRelativeResize="0"/>
          <p:nvPr/>
        </p:nvPicPr>
        <p:blipFill rotWithShape="1">
          <a:blip r:embed="rId3">
            <a:alphaModFix/>
          </a:blip>
          <a:srcRect b="0" l="0" r="0" t="0"/>
          <a:stretch/>
        </p:blipFill>
        <p:spPr>
          <a:xfrm>
            <a:off x="460950" y="1242600"/>
            <a:ext cx="4520550" cy="3397950"/>
          </a:xfrm>
          <a:prstGeom prst="rect">
            <a:avLst/>
          </a:prstGeom>
          <a:noFill/>
          <a:ln>
            <a:noFill/>
          </a:ln>
        </p:spPr>
      </p:pic>
      <p:pic>
        <p:nvPicPr>
          <p:cNvPr id="365" name="Google Shape;365;p35"/>
          <p:cNvPicPr preferRelativeResize="0"/>
          <p:nvPr/>
        </p:nvPicPr>
        <p:blipFill rotWithShape="1">
          <a:blip r:embed="rId4">
            <a:alphaModFix/>
          </a:blip>
          <a:srcRect b="0" l="0" r="0" t="0"/>
          <a:stretch/>
        </p:blipFill>
        <p:spPr>
          <a:xfrm>
            <a:off x="5845225" y="2571750"/>
            <a:ext cx="2477776" cy="1831224"/>
          </a:xfrm>
          <a:prstGeom prst="rect">
            <a:avLst/>
          </a:prstGeom>
          <a:noFill/>
          <a:ln>
            <a:noFill/>
          </a:ln>
        </p:spPr>
      </p:pic>
      <p:pic>
        <p:nvPicPr>
          <p:cNvPr id="366" name="Google Shape;366;p35" title="Screenshot_56.png"/>
          <p:cNvPicPr preferRelativeResize="0"/>
          <p:nvPr/>
        </p:nvPicPr>
        <p:blipFill>
          <a:blip r:embed="rId5">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ctrTitle"/>
          </p:nvPr>
        </p:nvSpPr>
        <p:spPr>
          <a:xfrm>
            <a:off x="254000" y="154425"/>
            <a:ext cx="5841300" cy="633900"/>
          </a:xfrm>
          <a:prstGeom prst="rect">
            <a:avLst/>
          </a:prstGeom>
          <a:noFill/>
          <a:ln>
            <a:noFill/>
          </a:ln>
        </p:spPr>
        <p:txBody>
          <a:bodyPr anchorCtr="0" anchor="b" bIns="91425" lIns="91425" spcFirstLastPara="1" rIns="91425" wrap="square" tIns="91425">
            <a:normAutofit/>
          </a:bodyPr>
          <a:lstStyle/>
          <a:p>
            <a:pPr indent="-355600" lvl="0" marL="457200" rtl="0" algn="l">
              <a:lnSpc>
                <a:spcPct val="115000"/>
              </a:lnSpc>
              <a:spcBef>
                <a:spcPts val="0"/>
              </a:spcBef>
              <a:spcAft>
                <a:spcPts val="0"/>
              </a:spcAft>
              <a:buSzPts val="2000"/>
              <a:buFont typeface="Trebuchet MS"/>
              <a:buChar char="❖"/>
            </a:pPr>
            <a:r>
              <a:rPr b="1" lang="en-GB" sz="2000">
                <a:latin typeface="Trebuchet MS"/>
                <a:ea typeface="Trebuchet MS"/>
                <a:cs typeface="Trebuchet MS"/>
                <a:sym typeface="Trebuchet MS"/>
              </a:rPr>
              <a:t>Computer Security Incident Reporting</a:t>
            </a:r>
            <a:endParaRPr b="1"/>
          </a:p>
        </p:txBody>
      </p:sp>
      <p:sp>
        <p:nvSpPr>
          <p:cNvPr id="372" name="Google Shape;372;p36"/>
          <p:cNvSpPr txBox="1"/>
          <p:nvPr>
            <p:ph idx="1" type="subTitle"/>
          </p:nvPr>
        </p:nvSpPr>
        <p:spPr>
          <a:xfrm>
            <a:off x="190625" y="1124925"/>
            <a:ext cx="6918900" cy="3839400"/>
          </a:xfrm>
          <a:prstGeom prst="rect">
            <a:avLst/>
          </a:prstGeom>
          <a:noFill/>
          <a:ln>
            <a:noFill/>
          </a:ln>
        </p:spPr>
        <p:txBody>
          <a:bodyPr anchorCtr="0" anchor="t" bIns="91425" lIns="91425" spcFirstLastPara="1" rIns="91425" wrap="square" tIns="91425">
            <a:normAutofit fontScale="92500" lnSpcReduction="20000"/>
          </a:bodyPr>
          <a:lstStyle/>
          <a:p>
            <a:pPr indent="-319831" lvl="0" marL="457200" rtl="0" algn="l">
              <a:lnSpc>
                <a:spcPct val="115000"/>
              </a:lnSpc>
              <a:spcBef>
                <a:spcPts val="400"/>
              </a:spcBef>
              <a:spcAft>
                <a:spcPts val="0"/>
              </a:spcAft>
              <a:buSzPct val="100000"/>
              <a:buFont typeface="Arial"/>
              <a:buChar char="❏"/>
            </a:pPr>
            <a:r>
              <a:rPr b="1" lang="en-GB" sz="1550">
                <a:latin typeface="Arial"/>
                <a:ea typeface="Arial"/>
                <a:cs typeface="Arial"/>
                <a:sym typeface="Arial"/>
              </a:rPr>
              <a:t>Any unauthorized use or disclosure of Personally Identifiable Information (PII) must be reported in   order to minimize any harmful effects or potential legal ramifications</a:t>
            </a:r>
            <a:endParaRPr b="1" sz="1550">
              <a:latin typeface="Arial"/>
              <a:ea typeface="Arial"/>
              <a:cs typeface="Arial"/>
              <a:sym typeface="Arial"/>
            </a:endParaRPr>
          </a:p>
          <a:p>
            <a:pPr indent="0" lvl="0" marL="0" rtl="0" algn="l">
              <a:lnSpc>
                <a:spcPct val="115000"/>
              </a:lnSpc>
              <a:spcBef>
                <a:spcPts val="400"/>
              </a:spcBef>
              <a:spcAft>
                <a:spcPts val="0"/>
              </a:spcAft>
              <a:buSzPct val="162162"/>
              <a:buNone/>
            </a:pPr>
            <a:r>
              <a:t/>
            </a:r>
            <a:endParaRPr b="1" sz="1400">
              <a:latin typeface="Arial"/>
              <a:ea typeface="Arial"/>
              <a:cs typeface="Arial"/>
              <a:sym typeface="Arial"/>
            </a:endParaRPr>
          </a:p>
          <a:p>
            <a:pPr indent="-333900" lvl="0" marL="457200" rtl="0" algn="l">
              <a:lnSpc>
                <a:spcPct val="115000"/>
              </a:lnSpc>
              <a:spcBef>
                <a:spcPts val="400"/>
              </a:spcBef>
              <a:spcAft>
                <a:spcPts val="0"/>
              </a:spcAft>
              <a:buSzPct val="99943"/>
              <a:buFont typeface="Arial"/>
              <a:buChar char="➢"/>
            </a:pPr>
            <a:r>
              <a:rPr b="1" lang="en-GB" sz="1787">
                <a:latin typeface="Arial"/>
                <a:ea typeface="Arial"/>
                <a:cs typeface="Arial"/>
                <a:sym typeface="Arial"/>
              </a:rPr>
              <a:t>Some incident examples that should be reported:</a:t>
            </a:r>
            <a:endParaRPr b="1" sz="1787">
              <a:latin typeface="Arial"/>
              <a:ea typeface="Arial"/>
              <a:cs typeface="Arial"/>
              <a:sym typeface="Arial"/>
            </a:endParaRPr>
          </a:p>
          <a:p>
            <a:pPr indent="0" lvl="0" marL="0" rtl="0" algn="l">
              <a:lnSpc>
                <a:spcPct val="115000"/>
              </a:lnSpc>
              <a:spcBef>
                <a:spcPts val="400"/>
              </a:spcBef>
              <a:spcAft>
                <a:spcPts val="0"/>
              </a:spcAft>
              <a:buSzPct val="189189"/>
              <a:buNone/>
            </a:pPr>
            <a:r>
              <a:t/>
            </a:r>
            <a:endParaRPr b="1" sz="1200">
              <a:latin typeface="Arial"/>
              <a:ea typeface="Arial"/>
              <a:cs typeface="Arial"/>
              <a:sym typeface="Arial"/>
            </a:endParaRPr>
          </a:p>
          <a:p>
            <a:pPr indent="-316022" lvl="0" marL="457200" rtl="0" algn="l">
              <a:lnSpc>
                <a:spcPct val="115000"/>
              </a:lnSpc>
              <a:spcBef>
                <a:spcPts val="400"/>
              </a:spcBef>
              <a:spcAft>
                <a:spcPts val="0"/>
              </a:spcAft>
              <a:buSzPct val="100000"/>
              <a:buFont typeface="Arial"/>
              <a:buChar char="●"/>
            </a:pPr>
            <a:r>
              <a:rPr lang="en-GB" sz="1485">
                <a:latin typeface="Arial"/>
                <a:ea typeface="Arial"/>
                <a:cs typeface="Arial"/>
                <a:sym typeface="Arial"/>
              </a:rPr>
              <a:t>The unauthorized disclosure of PII</a:t>
            </a:r>
            <a:endParaRPr sz="1485">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Loss or theft of a system(s) that contains PII</a:t>
            </a:r>
            <a:endParaRPr sz="1485">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Virus suspected on any </a:t>
            </a:r>
            <a:r>
              <a:rPr lang="en-GB" sz="1541">
                <a:highlight>
                  <a:schemeClr val="dk1"/>
                </a:highlight>
                <a:latin typeface="Arial"/>
                <a:ea typeface="Arial"/>
                <a:cs typeface="Arial"/>
                <a:sym typeface="Arial"/>
              </a:rPr>
              <a:t>Squegg</a:t>
            </a:r>
            <a:r>
              <a:rPr lang="en-GB" sz="1541">
                <a:highlight>
                  <a:schemeClr val="dk1"/>
                </a:highlight>
                <a:latin typeface="Arial"/>
                <a:ea typeface="Arial"/>
                <a:cs typeface="Arial"/>
                <a:sym typeface="Arial"/>
              </a:rPr>
              <a:t> </a:t>
            </a:r>
            <a:r>
              <a:rPr lang="en-GB" sz="1485">
                <a:highlight>
                  <a:schemeClr val="dk1"/>
                </a:highlight>
                <a:latin typeface="Arial"/>
                <a:ea typeface="Arial"/>
                <a:cs typeface="Arial"/>
                <a:sym typeface="Arial"/>
              </a:rPr>
              <a:t>computer.</a:t>
            </a:r>
            <a:endParaRPr sz="1485">
              <a:highlight>
                <a:schemeClr val="dk1"/>
              </a:highlight>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A data file is electronically transmitted to the wrong end user.</a:t>
            </a:r>
            <a:endParaRPr sz="1485">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Network, System, or Data intrusion is detected</a:t>
            </a:r>
            <a:endParaRPr sz="1485">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Sending unencrypted PII over public internet, including email.</a:t>
            </a:r>
            <a:endParaRPr sz="1485">
              <a:latin typeface="Arial"/>
              <a:ea typeface="Arial"/>
              <a:cs typeface="Arial"/>
              <a:sym typeface="Arial"/>
            </a:endParaRPr>
          </a:p>
          <a:p>
            <a:pPr indent="-316022" lvl="0" marL="457200" rtl="0" algn="l">
              <a:lnSpc>
                <a:spcPct val="115000"/>
              </a:lnSpc>
              <a:spcBef>
                <a:spcPts val="0"/>
              </a:spcBef>
              <a:spcAft>
                <a:spcPts val="0"/>
              </a:spcAft>
              <a:buSzPct val="100000"/>
              <a:buFont typeface="Arial"/>
              <a:buChar char="●"/>
            </a:pPr>
            <a:r>
              <a:rPr lang="en-GB" sz="1485">
                <a:latin typeface="Arial"/>
                <a:ea typeface="Arial"/>
                <a:cs typeface="Arial"/>
                <a:sym typeface="Arial"/>
              </a:rPr>
              <a:t>Loss or theft of data backup media stored off site.</a:t>
            </a:r>
            <a:endParaRPr sz="1485">
              <a:latin typeface="Arial"/>
              <a:ea typeface="Arial"/>
              <a:cs typeface="Arial"/>
              <a:sym typeface="Arial"/>
            </a:endParaRPr>
          </a:p>
          <a:p>
            <a:pPr indent="0" lvl="0" marL="12700" rtl="0" algn="l">
              <a:lnSpc>
                <a:spcPct val="115000"/>
              </a:lnSpc>
              <a:spcBef>
                <a:spcPts val="400"/>
              </a:spcBef>
              <a:spcAft>
                <a:spcPts val="0"/>
              </a:spcAft>
              <a:buSzPct val="189189"/>
              <a:buNone/>
            </a:pPr>
            <a:r>
              <a:t/>
            </a:r>
            <a:endParaRPr sz="1200">
              <a:latin typeface="Arial"/>
              <a:ea typeface="Arial"/>
              <a:cs typeface="Arial"/>
              <a:sym typeface="Arial"/>
            </a:endParaRPr>
          </a:p>
          <a:p>
            <a:pPr indent="0" lvl="0" marL="0" rtl="0" algn="l">
              <a:lnSpc>
                <a:spcPct val="115000"/>
              </a:lnSpc>
              <a:spcBef>
                <a:spcPts val="0"/>
              </a:spcBef>
              <a:spcAft>
                <a:spcPts val="0"/>
              </a:spcAft>
              <a:buSzPct val="189189"/>
              <a:buNone/>
            </a:pPr>
            <a:r>
              <a:t/>
            </a:r>
            <a:endParaRPr b="1" sz="1200">
              <a:latin typeface="Arial"/>
              <a:ea typeface="Arial"/>
              <a:cs typeface="Arial"/>
              <a:sym typeface="Arial"/>
            </a:endParaRPr>
          </a:p>
          <a:p>
            <a:pPr indent="0" lvl="0" marL="0" rtl="0" algn="l">
              <a:lnSpc>
                <a:spcPct val="100000"/>
              </a:lnSpc>
              <a:spcBef>
                <a:spcPts val="0"/>
              </a:spcBef>
              <a:spcAft>
                <a:spcPts val="0"/>
              </a:spcAft>
              <a:buSzPct val="108108"/>
              <a:buNone/>
            </a:pPr>
            <a:r>
              <a:t/>
            </a:r>
            <a:endParaRPr/>
          </a:p>
        </p:txBody>
      </p:sp>
      <p:pic>
        <p:nvPicPr>
          <p:cNvPr id="373" name="Google Shape;373;p36"/>
          <p:cNvPicPr preferRelativeResize="0"/>
          <p:nvPr/>
        </p:nvPicPr>
        <p:blipFill rotWithShape="1">
          <a:blip r:embed="rId3">
            <a:alphaModFix/>
          </a:blip>
          <a:srcRect b="0" l="0" r="0" t="0"/>
          <a:stretch/>
        </p:blipFill>
        <p:spPr>
          <a:xfrm>
            <a:off x="6303625" y="1921375"/>
            <a:ext cx="2511975" cy="1997024"/>
          </a:xfrm>
          <a:prstGeom prst="rect">
            <a:avLst/>
          </a:prstGeom>
          <a:noFill/>
          <a:ln>
            <a:noFill/>
          </a:ln>
        </p:spPr>
      </p:pic>
      <p:pic>
        <p:nvPicPr>
          <p:cNvPr id="374" name="Google Shape;374;p36"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ctrTitle"/>
          </p:nvPr>
        </p:nvSpPr>
        <p:spPr>
          <a:xfrm>
            <a:off x="308325" y="226725"/>
            <a:ext cx="6004200" cy="735300"/>
          </a:xfrm>
          <a:prstGeom prst="rect">
            <a:avLst/>
          </a:prstGeom>
          <a:noFill/>
          <a:ln>
            <a:noFill/>
          </a:ln>
        </p:spPr>
        <p:txBody>
          <a:bodyPr anchorCtr="0" anchor="b" bIns="91425" lIns="91425" spcFirstLastPara="1" rIns="91425" wrap="square" tIns="91425">
            <a:noAutofit/>
          </a:bodyPr>
          <a:lstStyle/>
          <a:p>
            <a:pPr indent="-349250" lvl="0" marL="457200" rtl="0" algn="l">
              <a:lnSpc>
                <a:spcPct val="115000"/>
              </a:lnSpc>
              <a:spcBef>
                <a:spcPts val="0"/>
              </a:spcBef>
              <a:spcAft>
                <a:spcPts val="0"/>
              </a:spcAft>
              <a:buSzPts val="1900"/>
              <a:buFont typeface="Arial"/>
              <a:buChar char="❖"/>
            </a:pPr>
            <a:r>
              <a:rPr b="1" lang="en-GB" sz="1900">
                <a:latin typeface="Arial"/>
                <a:ea typeface="Arial"/>
                <a:cs typeface="Arial"/>
                <a:sym typeface="Arial"/>
              </a:rPr>
              <a:t>Best Practices for Keeping Your Home Network Secure</a:t>
            </a:r>
            <a:endParaRPr b="1" sz="1900">
              <a:latin typeface="Arial"/>
              <a:ea typeface="Arial"/>
              <a:cs typeface="Arial"/>
              <a:sym typeface="Arial"/>
            </a:endParaRPr>
          </a:p>
        </p:txBody>
      </p:sp>
      <p:sp>
        <p:nvSpPr>
          <p:cNvPr id="380" name="Google Shape;380;p37"/>
          <p:cNvSpPr txBox="1"/>
          <p:nvPr>
            <p:ph idx="1" type="subTitle"/>
          </p:nvPr>
        </p:nvSpPr>
        <p:spPr>
          <a:xfrm>
            <a:off x="272100" y="1242625"/>
            <a:ext cx="6484200" cy="31059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Migrate to a Modern Operating System and Hardware Platform</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Install A Comprehensive Security Suite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Change Default passwords, SSID, Encryption Keys</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Implement WPA2 on the Wireless Network</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Implement Full Disk Encryption FDE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Download Software only from Trusted Sources</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Limit Use of the Administrator Account</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Update Application Software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Take Precautions on Social Networking Sites</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Avoid Posting Photos with GPS Coordinates</a:t>
            </a:r>
            <a:endParaRPr sz="1500">
              <a:latin typeface="Arial"/>
              <a:ea typeface="Arial"/>
              <a:cs typeface="Arial"/>
              <a:sym typeface="Arial"/>
            </a:endParaRPr>
          </a:p>
          <a:p>
            <a:pPr indent="0" lvl="0" marL="0" rtl="0" algn="l">
              <a:lnSpc>
                <a:spcPct val="100000"/>
              </a:lnSpc>
              <a:spcBef>
                <a:spcPts val="0"/>
              </a:spcBef>
              <a:spcAft>
                <a:spcPts val="0"/>
              </a:spcAft>
              <a:buSzPts val="2100"/>
              <a:buNone/>
            </a:pPr>
            <a:r>
              <a:t/>
            </a:r>
            <a:endParaRPr sz="1500"/>
          </a:p>
        </p:txBody>
      </p:sp>
      <p:pic>
        <p:nvPicPr>
          <p:cNvPr id="381" name="Google Shape;381;p37"/>
          <p:cNvPicPr preferRelativeResize="0"/>
          <p:nvPr/>
        </p:nvPicPr>
        <p:blipFill rotWithShape="1">
          <a:blip r:embed="rId3">
            <a:alphaModFix/>
          </a:blip>
          <a:srcRect b="0" l="0" r="0" t="0"/>
          <a:stretch/>
        </p:blipFill>
        <p:spPr>
          <a:xfrm>
            <a:off x="5196825" y="2215228"/>
            <a:ext cx="3724752" cy="2095173"/>
          </a:xfrm>
          <a:prstGeom prst="rect">
            <a:avLst/>
          </a:prstGeom>
          <a:noFill/>
          <a:ln>
            <a:noFill/>
          </a:ln>
        </p:spPr>
      </p:pic>
      <p:pic>
        <p:nvPicPr>
          <p:cNvPr id="382" name="Google Shape;382;p37"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ctrTitle"/>
          </p:nvPr>
        </p:nvSpPr>
        <p:spPr>
          <a:xfrm>
            <a:off x="408500" y="154425"/>
            <a:ext cx="5968200" cy="652200"/>
          </a:xfrm>
          <a:prstGeom prst="rect">
            <a:avLst/>
          </a:prstGeom>
          <a:noFill/>
          <a:ln>
            <a:noFill/>
          </a:ln>
        </p:spPr>
        <p:txBody>
          <a:bodyPr anchorCtr="0" anchor="b" bIns="91425" lIns="91425" spcFirstLastPara="1" rIns="91425" wrap="square" tIns="91425">
            <a:normAutofit/>
          </a:bodyPr>
          <a:lstStyle/>
          <a:p>
            <a:pPr indent="-368300" lvl="0" marL="457200" rtl="0" algn="l">
              <a:lnSpc>
                <a:spcPct val="115000"/>
              </a:lnSpc>
              <a:spcBef>
                <a:spcPts val="0"/>
              </a:spcBef>
              <a:spcAft>
                <a:spcPts val="0"/>
              </a:spcAft>
              <a:buSzPts val="2200"/>
              <a:buFont typeface="Arial"/>
              <a:buChar char="❖"/>
            </a:pPr>
            <a:r>
              <a:rPr b="1" lang="en-GB" sz="2200">
                <a:latin typeface="Arial"/>
                <a:ea typeface="Arial"/>
                <a:cs typeface="Arial"/>
                <a:sym typeface="Arial"/>
              </a:rPr>
              <a:t>Security Outside of the Office</a:t>
            </a:r>
            <a:endParaRPr b="1" sz="2200">
              <a:latin typeface="Arial"/>
              <a:ea typeface="Arial"/>
              <a:cs typeface="Arial"/>
              <a:sym typeface="Arial"/>
            </a:endParaRPr>
          </a:p>
        </p:txBody>
      </p:sp>
      <p:sp>
        <p:nvSpPr>
          <p:cNvPr id="388" name="Google Shape;388;p38"/>
          <p:cNvSpPr txBox="1"/>
          <p:nvPr>
            <p:ph idx="1" type="subTitle"/>
          </p:nvPr>
        </p:nvSpPr>
        <p:spPr>
          <a:xfrm>
            <a:off x="290775" y="1150051"/>
            <a:ext cx="6610500" cy="2843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Arial"/>
              <a:buChar char="➢"/>
            </a:pPr>
            <a:r>
              <a:rPr b="1" lang="en-GB" sz="1500">
                <a:latin typeface="Arial"/>
                <a:ea typeface="Arial"/>
                <a:cs typeface="Arial"/>
                <a:sym typeface="Arial"/>
              </a:rPr>
              <a:t>Protect Information Systems While on Travel</a:t>
            </a:r>
            <a:endParaRPr b="1" sz="1500">
              <a:latin typeface="Arial"/>
              <a:ea typeface="Arial"/>
              <a:cs typeface="Arial"/>
              <a:sym typeface="Arial"/>
            </a:endParaRPr>
          </a:p>
          <a:p>
            <a:pPr indent="0" lvl="0" marL="0" rtl="0" algn="l">
              <a:lnSpc>
                <a:spcPct val="115000"/>
              </a:lnSpc>
              <a:spcBef>
                <a:spcPts val="0"/>
              </a:spcBef>
              <a:spcAft>
                <a:spcPts val="0"/>
              </a:spcAft>
              <a:buSzPts val="2100"/>
              <a:buNone/>
            </a:pPr>
            <a:r>
              <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Always maintain possession of your laptop and other mobile devices.</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Ensure that the wireless security features are properly configured.</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Be cautious when establishing a VPN connection through a non-secure environment (e.g., hotel). Do not work on sensitive material when using an  insecure connection.</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Turn off/disable wireless capability when connected via LAN cable.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Report a loss or theft of your laptop immediately to security POC. </a:t>
            </a:r>
            <a:endParaRPr sz="1500">
              <a:latin typeface="Arial"/>
              <a:ea typeface="Arial"/>
              <a:cs typeface="Arial"/>
              <a:sym typeface="Arial"/>
            </a:endParaRPr>
          </a:p>
          <a:p>
            <a:pPr indent="0" lvl="0" marL="0" rtl="0" algn="l">
              <a:lnSpc>
                <a:spcPct val="100000"/>
              </a:lnSpc>
              <a:spcBef>
                <a:spcPts val="0"/>
              </a:spcBef>
              <a:spcAft>
                <a:spcPts val="0"/>
              </a:spcAft>
              <a:buSzPts val="2100"/>
              <a:buNone/>
            </a:pPr>
            <a:r>
              <a:t/>
            </a:r>
            <a:endParaRPr/>
          </a:p>
        </p:txBody>
      </p:sp>
      <p:pic>
        <p:nvPicPr>
          <p:cNvPr id="389" name="Google Shape;389;p38"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ctrTitle"/>
          </p:nvPr>
        </p:nvSpPr>
        <p:spPr>
          <a:xfrm>
            <a:off x="371675" y="300825"/>
            <a:ext cx="5860800" cy="643200"/>
          </a:xfrm>
          <a:prstGeom prst="rect">
            <a:avLst/>
          </a:prstGeom>
          <a:noFill/>
          <a:ln>
            <a:noFill/>
          </a:ln>
        </p:spPr>
        <p:txBody>
          <a:bodyPr anchorCtr="0" anchor="b" bIns="91425" lIns="91425" spcFirstLastPara="1" rIns="91425" wrap="square" tIns="91425">
            <a:normAutofit/>
          </a:bodyPr>
          <a:lstStyle/>
          <a:p>
            <a:pPr indent="-374650" lvl="0" marL="457200" rtl="0" algn="l">
              <a:lnSpc>
                <a:spcPct val="115000"/>
              </a:lnSpc>
              <a:spcBef>
                <a:spcPts val="0"/>
              </a:spcBef>
              <a:spcAft>
                <a:spcPts val="0"/>
              </a:spcAft>
              <a:buSzPts val="2300"/>
              <a:buFont typeface="Arial"/>
              <a:buChar char="❖"/>
            </a:pPr>
            <a:r>
              <a:rPr b="1" lang="en-GB" sz="2300">
                <a:latin typeface="Arial"/>
                <a:ea typeface="Arial"/>
                <a:cs typeface="Arial"/>
                <a:sym typeface="Arial"/>
              </a:rPr>
              <a:t>Take the Cyber Pledge!</a:t>
            </a:r>
            <a:endParaRPr b="1" sz="4500">
              <a:latin typeface="Arial"/>
              <a:ea typeface="Arial"/>
              <a:cs typeface="Arial"/>
              <a:sym typeface="Arial"/>
            </a:endParaRPr>
          </a:p>
        </p:txBody>
      </p:sp>
      <p:sp>
        <p:nvSpPr>
          <p:cNvPr id="395" name="Google Shape;395;p39"/>
          <p:cNvSpPr txBox="1"/>
          <p:nvPr>
            <p:ph idx="1" type="subTitle"/>
          </p:nvPr>
        </p:nvSpPr>
        <p:spPr>
          <a:xfrm>
            <a:off x="371675" y="1439200"/>
            <a:ext cx="7353600" cy="2991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2100"/>
              <a:buNone/>
            </a:pPr>
            <a:r>
              <a:rPr lang="en-GB" sz="1800">
                <a:latin typeface="Arial"/>
                <a:ea typeface="Arial"/>
                <a:cs typeface="Arial"/>
                <a:sym typeface="Arial"/>
              </a:rPr>
              <a:t>Print and sign the pledge on the next slide and post it as a reminder.</a:t>
            </a:r>
            <a:endParaRPr sz="1800">
              <a:latin typeface="Arial"/>
              <a:ea typeface="Arial"/>
              <a:cs typeface="Arial"/>
              <a:sym typeface="Arial"/>
            </a:endParaRPr>
          </a:p>
          <a:p>
            <a:pPr indent="0" lvl="0" marL="0" rtl="0" algn="l">
              <a:lnSpc>
                <a:spcPct val="115000"/>
              </a:lnSpc>
              <a:spcBef>
                <a:spcPts val="0"/>
              </a:spcBef>
              <a:spcAft>
                <a:spcPts val="0"/>
              </a:spcAft>
              <a:buSzPts val="2100"/>
              <a:buNone/>
            </a:pPr>
            <a:r>
              <a:t/>
            </a:r>
            <a:endParaRPr sz="1800">
              <a:latin typeface="Arial"/>
              <a:ea typeface="Arial"/>
              <a:cs typeface="Arial"/>
              <a:sym typeface="Arial"/>
            </a:endParaRPr>
          </a:p>
          <a:p>
            <a:pPr indent="0" lvl="0" marL="0" rtl="0" algn="l">
              <a:lnSpc>
                <a:spcPct val="115000"/>
              </a:lnSpc>
              <a:spcBef>
                <a:spcPts val="0"/>
              </a:spcBef>
              <a:spcAft>
                <a:spcPts val="0"/>
              </a:spcAft>
              <a:buSzPts val="2100"/>
              <a:buNone/>
            </a:pPr>
            <a:r>
              <a:rPr lang="en-GB" sz="1800">
                <a:latin typeface="Arial"/>
                <a:ea typeface="Arial"/>
                <a:cs typeface="Arial"/>
                <a:sym typeface="Arial"/>
              </a:rPr>
              <a:t>Take the time and care every day</a:t>
            </a:r>
            <a:br>
              <a:rPr lang="en-GB" sz="1800">
                <a:latin typeface="Arial"/>
                <a:ea typeface="Arial"/>
                <a:cs typeface="Arial"/>
                <a:sym typeface="Arial"/>
              </a:rPr>
            </a:br>
            <a:r>
              <a:rPr lang="en-GB" sz="1800">
                <a:latin typeface="Arial"/>
                <a:ea typeface="Arial"/>
                <a:cs typeface="Arial"/>
                <a:sym typeface="Arial"/>
              </a:rPr>
              <a:t>to protect yourself,</a:t>
            </a:r>
            <a:endParaRPr sz="1800">
              <a:latin typeface="Arial"/>
              <a:ea typeface="Arial"/>
              <a:cs typeface="Arial"/>
              <a:sym typeface="Arial"/>
            </a:endParaRPr>
          </a:p>
          <a:p>
            <a:pPr indent="0" lvl="0" marL="0" rtl="0" algn="l">
              <a:lnSpc>
                <a:spcPct val="115000"/>
              </a:lnSpc>
              <a:spcBef>
                <a:spcPts val="0"/>
              </a:spcBef>
              <a:spcAft>
                <a:spcPts val="0"/>
              </a:spcAft>
              <a:buSzPts val="2100"/>
              <a:buNone/>
            </a:pPr>
            <a:r>
              <a:t/>
            </a:r>
            <a:endParaRPr sz="1800">
              <a:latin typeface="Arial"/>
              <a:ea typeface="Arial"/>
              <a:cs typeface="Arial"/>
              <a:sym typeface="Arial"/>
            </a:endParaRPr>
          </a:p>
          <a:p>
            <a:pPr indent="0" lvl="0" marL="0" rtl="0" algn="l">
              <a:lnSpc>
                <a:spcPct val="115000"/>
              </a:lnSpc>
              <a:spcBef>
                <a:spcPts val="0"/>
              </a:spcBef>
              <a:spcAft>
                <a:spcPts val="0"/>
              </a:spcAft>
              <a:buSzPts val="2100"/>
              <a:buNone/>
            </a:pPr>
            <a:r>
              <a:rPr lang="en-GB" sz="1800">
                <a:latin typeface="Arial"/>
                <a:ea typeface="Arial"/>
                <a:cs typeface="Arial"/>
                <a:sym typeface="Arial"/>
              </a:rPr>
              <a:t>your organization</a:t>
            </a:r>
            <a:endParaRPr sz="1800">
              <a:latin typeface="Arial"/>
              <a:ea typeface="Arial"/>
              <a:cs typeface="Arial"/>
              <a:sym typeface="Arial"/>
            </a:endParaRPr>
          </a:p>
          <a:p>
            <a:pPr indent="0" lvl="0" marL="0" rtl="0" algn="l">
              <a:lnSpc>
                <a:spcPct val="115000"/>
              </a:lnSpc>
              <a:spcBef>
                <a:spcPts val="0"/>
              </a:spcBef>
              <a:spcAft>
                <a:spcPts val="0"/>
              </a:spcAft>
              <a:buSzPts val="2100"/>
              <a:buNone/>
            </a:pPr>
            <a:r>
              <a:rPr lang="en-GB" sz="1800">
                <a:latin typeface="Arial"/>
                <a:ea typeface="Arial"/>
                <a:cs typeface="Arial"/>
                <a:sym typeface="Arial"/>
              </a:rPr>
              <a:t>and your clients</a:t>
            </a:r>
            <a:br>
              <a:rPr lang="en-GB" sz="1800">
                <a:latin typeface="Arial"/>
                <a:ea typeface="Arial"/>
                <a:cs typeface="Arial"/>
                <a:sym typeface="Arial"/>
              </a:rPr>
            </a:br>
            <a:r>
              <a:rPr lang="en-GB" sz="1800">
                <a:latin typeface="Arial"/>
                <a:ea typeface="Arial"/>
                <a:cs typeface="Arial"/>
                <a:sym typeface="Arial"/>
              </a:rPr>
              <a:t>through your own safe practices. </a:t>
            </a:r>
            <a:endParaRPr sz="1800">
              <a:latin typeface="Arial"/>
              <a:ea typeface="Arial"/>
              <a:cs typeface="Arial"/>
              <a:sym typeface="Arial"/>
            </a:endParaRPr>
          </a:p>
          <a:p>
            <a:pPr indent="0" lvl="0" marL="0" rtl="0" algn="l">
              <a:lnSpc>
                <a:spcPct val="100000"/>
              </a:lnSpc>
              <a:spcBef>
                <a:spcPts val="0"/>
              </a:spcBef>
              <a:spcAft>
                <a:spcPts val="0"/>
              </a:spcAft>
              <a:buSzPts val="2100"/>
              <a:buNone/>
            </a:pPr>
            <a:r>
              <a:t/>
            </a:r>
            <a:endParaRPr>
              <a:latin typeface="Arial"/>
              <a:ea typeface="Arial"/>
              <a:cs typeface="Arial"/>
              <a:sym typeface="Arial"/>
            </a:endParaRPr>
          </a:p>
        </p:txBody>
      </p:sp>
      <p:pic>
        <p:nvPicPr>
          <p:cNvPr id="396" name="Google Shape;396;p39"/>
          <p:cNvPicPr preferRelativeResize="0"/>
          <p:nvPr/>
        </p:nvPicPr>
        <p:blipFill rotWithShape="1">
          <a:blip r:embed="rId3">
            <a:alphaModFix/>
          </a:blip>
          <a:srcRect b="0" l="0" r="0" t="0"/>
          <a:stretch/>
        </p:blipFill>
        <p:spPr>
          <a:xfrm>
            <a:off x="4746075" y="2180875"/>
            <a:ext cx="2318174" cy="1545450"/>
          </a:xfrm>
          <a:prstGeom prst="rect">
            <a:avLst/>
          </a:prstGeom>
          <a:noFill/>
          <a:ln>
            <a:noFill/>
          </a:ln>
        </p:spPr>
      </p:pic>
      <p:pic>
        <p:nvPicPr>
          <p:cNvPr id="397" name="Google Shape;397;p39"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ctrTitle"/>
          </p:nvPr>
        </p:nvSpPr>
        <p:spPr>
          <a:xfrm>
            <a:off x="389800" y="264625"/>
            <a:ext cx="6176400" cy="561300"/>
          </a:xfrm>
          <a:prstGeom prst="rect">
            <a:avLst/>
          </a:prstGeom>
          <a:noFill/>
          <a:ln>
            <a:noFill/>
          </a:ln>
        </p:spPr>
        <p:txBody>
          <a:bodyPr anchorCtr="0" anchor="b" bIns="91425" lIns="91425" spcFirstLastPara="1" rIns="91425" wrap="square" tIns="91425">
            <a:normAutofit/>
          </a:bodyPr>
          <a:lstStyle/>
          <a:p>
            <a:pPr indent="-368300" lvl="0" marL="457200" rtl="0" algn="l">
              <a:lnSpc>
                <a:spcPct val="100000"/>
              </a:lnSpc>
              <a:spcBef>
                <a:spcPts val="0"/>
              </a:spcBef>
              <a:spcAft>
                <a:spcPts val="0"/>
              </a:spcAft>
              <a:buSzPts val="2200"/>
              <a:buFont typeface="Trebuchet MS"/>
              <a:buChar char="❖"/>
            </a:pPr>
            <a:r>
              <a:rPr b="1" lang="en-GB" sz="2200">
                <a:latin typeface="Trebuchet MS"/>
                <a:ea typeface="Trebuchet MS"/>
                <a:cs typeface="Trebuchet MS"/>
                <a:sym typeface="Trebuchet MS"/>
              </a:rPr>
              <a:t>Cyber Security Pledge :</a:t>
            </a:r>
            <a:endParaRPr b="1" sz="2200"/>
          </a:p>
        </p:txBody>
      </p:sp>
      <p:sp>
        <p:nvSpPr>
          <p:cNvPr id="403" name="Google Shape;403;p40"/>
          <p:cNvSpPr txBox="1"/>
          <p:nvPr>
            <p:ph idx="1" type="subTitle"/>
          </p:nvPr>
        </p:nvSpPr>
        <p:spPr>
          <a:xfrm>
            <a:off x="253975" y="1124900"/>
            <a:ext cx="7598100" cy="3748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just">
              <a:lnSpc>
                <a:spcPct val="115000"/>
              </a:lnSpc>
              <a:spcBef>
                <a:spcPts val="0"/>
              </a:spcBef>
              <a:spcAft>
                <a:spcPts val="0"/>
              </a:spcAft>
              <a:buSzPct val="172700"/>
              <a:buNone/>
            </a:pPr>
            <a:r>
              <a:rPr b="1" lang="en-GB" sz="1569">
                <a:latin typeface="Arial"/>
                <a:ea typeface="Arial"/>
                <a:cs typeface="Arial"/>
                <a:sym typeface="Arial"/>
              </a:rPr>
              <a:t>I,  _____________________________________________   Date: _________________ PLEDGE to:</a:t>
            </a:r>
            <a:endParaRPr b="1" sz="1569">
              <a:latin typeface="Arial"/>
              <a:ea typeface="Arial"/>
              <a:cs typeface="Arial"/>
              <a:sym typeface="Arial"/>
            </a:endParaRPr>
          </a:p>
          <a:p>
            <a:pPr indent="0" lvl="0" marL="0" rtl="0" algn="just">
              <a:lnSpc>
                <a:spcPct val="115000"/>
              </a:lnSpc>
              <a:spcBef>
                <a:spcPts val="0"/>
              </a:spcBef>
              <a:spcAft>
                <a:spcPts val="0"/>
              </a:spcAft>
              <a:buSzPct val="172700"/>
              <a:buNone/>
            </a:pPr>
            <a:r>
              <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Stop, and Think (consider appropriateness and risk) before I Connect to the Internet.</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Take personal responsibility for security, follow my organisation’s security policies, and adhere to sound security practices.</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Lock my computer whenever I leave my work area.</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Safeguard portable computing equipment when I am in public places.</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Create and use strong passwords, and never share my password(s) with anyone.</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Never leave a written password (sticky note, etc.) near my computer, or easily accessible.</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Promptly report all security incidents or concerns to my organization’s security officer or other appropriate contact.</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Safeguard “sensitive data” as well as confidential and/or legally protected (Personally Identifiable Information and Protected Health Information) data from any inappropriate disclosure.</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Work to the best of my ability to keep my organization’s staff, property and information safe and secure.</a:t>
            </a:r>
            <a:endParaRPr sz="1569">
              <a:latin typeface="Arial"/>
              <a:ea typeface="Arial"/>
              <a:cs typeface="Arial"/>
              <a:sym typeface="Arial"/>
            </a:endParaRPr>
          </a:p>
          <a:p>
            <a:pPr indent="-306059" lvl="0" marL="457200" rtl="0" algn="just">
              <a:lnSpc>
                <a:spcPct val="115000"/>
              </a:lnSpc>
              <a:spcBef>
                <a:spcPts val="0"/>
              </a:spcBef>
              <a:spcAft>
                <a:spcPts val="0"/>
              </a:spcAft>
              <a:buSzPct val="100000"/>
              <a:buFont typeface="Arial"/>
              <a:buChar char="●"/>
            </a:pPr>
            <a:r>
              <a:rPr lang="en-GB" sz="1569">
                <a:latin typeface="Arial"/>
                <a:ea typeface="Arial"/>
                <a:cs typeface="Arial"/>
                <a:sym typeface="Arial"/>
              </a:rPr>
              <a:t>Spread the message to my friends, co-workers and community about staying safe online.</a:t>
            </a:r>
            <a:endParaRPr sz="1569">
              <a:latin typeface="Arial"/>
              <a:ea typeface="Arial"/>
              <a:cs typeface="Arial"/>
              <a:sym typeface="Arial"/>
            </a:endParaRPr>
          </a:p>
          <a:p>
            <a:pPr indent="0" lvl="0" marL="0" rtl="0" algn="l">
              <a:lnSpc>
                <a:spcPct val="100000"/>
              </a:lnSpc>
              <a:spcBef>
                <a:spcPts val="0"/>
              </a:spcBef>
              <a:spcAft>
                <a:spcPts val="0"/>
              </a:spcAft>
              <a:buSzPct val="129032"/>
              <a:buNone/>
            </a:pPr>
            <a:r>
              <a:t/>
            </a:r>
            <a:endParaRPr>
              <a:latin typeface="Arial"/>
              <a:ea typeface="Arial"/>
              <a:cs typeface="Arial"/>
              <a:sym typeface="Arial"/>
            </a:endParaRPr>
          </a:p>
        </p:txBody>
      </p:sp>
      <p:pic>
        <p:nvPicPr>
          <p:cNvPr id="404" name="Google Shape;404;p40" title="Screenshot_56.png"/>
          <p:cNvPicPr preferRelativeResize="0"/>
          <p:nvPr/>
        </p:nvPicPr>
        <p:blipFill>
          <a:blip r:embed="rId3">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ctrTitle"/>
          </p:nvPr>
        </p:nvSpPr>
        <p:spPr>
          <a:xfrm>
            <a:off x="525675" y="617775"/>
            <a:ext cx="3278700" cy="505200"/>
          </a:xfrm>
          <a:prstGeom prst="rect">
            <a:avLst/>
          </a:prstGeom>
          <a:noFill/>
          <a:ln>
            <a:noFill/>
          </a:ln>
        </p:spPr>
        <p:txBody>
          <a:bodyPr anchorCtr="0" anchor="b" bIns="91425" lIns="91425" spcFirstLastPara="1" rIns="91425" wrap="square" tIns="91425">
            <a:noAutofit/>
          </a:bodyPr>
          <a:lstStyle/>
          <a:p>
            <a:pPr indent="-381000" lvl="0" marL="457200" rtl="0" algn="l">
              <a:lnSpc>
                <a:spcPct val="100000"/>
              </a:lnSpc>
              <a:spcBef>
                <a:spcPts val="0"/>
              </a:spcBef>
              <a:spcAft>
                <a:spcPts val="0"/>
              </a:spcAft>
              <a:buSzPts val="2400"/>
              <a:buFont typeface="Arial"/>
              <a:buChar char="❖"/>
            </a:pPr>
            <a:r>
              <a:rPr b="1" lang="en-GB" sz="2400">
                <a:latin typeface="Arial"/>
                <a:ea typeface="Arial"/>
                <a:cs typeface="Arial"/>
                <a:sym typeface="Arial"/>
              </a:rPr>
              <a:t>Information :</a:t>
            </a:r>
            <a:endParaRPr b="1" sz="2400">
              <a:latin typeface="Arial"/>
              <a:ea typeface="Arial"/>
              <a:cs typeface="Arial"/>
              <a:sym typeface="Arial"/>
            </a:endParaRPr>
          </a:p>
        </p:txBody>
      </p:sp>
      <p:sp>
        <p:nvSpPr>
          <p:cNvPr id="111" name="Google Shape;111;p4"/>
          <p:cNvSpPr txBox="1"/>
          <p:nvPr/>
        </p:nvSpPr>
        <p:spPr>
          <a:xfrm>
            <a:off x="480375" y="1435250"/>
            <a:ext cx="4338000" cy="30855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Information is an asset which, like other important business assets, has value to an organization and consequently needs to be suitably protected</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2" name="Google Shape;112;p4"/>
          <p:cNvPicPr preferRelativeResize="0"/>
          <p:nvPr/>
        </p:nvPicPr>
        <p:blipFill rotWithShape="1">
          <a:blip r:embed="rId3">
            <a:alphaModFix/>
          </a:blip>
          <a:srcRect b="0" l="0" r="0" t="0"/>
          <a:stretch/>
        </p:blipFill>
        <p:spPr>
          <a:xfrm>
            <a:off x="5447825" y="1297550"/>
            <a:ext cx="2685000" cy="3360901"/>
          </a:xfrm>
          <a:prstGeom prst="rect">
            <a:avLst/>
          </a:prstGeom>
          <a:noFill/>
          <a:ln>
            <a:noFill/>
          </a:ln>
        </p:spPr>
      </p:pic>
      <p:pic>
        <p:nvPicPr>
          <p:cNvPr id="113" name="Google Shape;113;p4"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1"/>
          <p:cNvPicPr preferRelativeResize="0"/>
          <p:nvPr/>
        </p:nvPicPr>
        <p:blipFill rotWithShape="1">
          <a:blip r:embed="rId3">
            <a:alphaModFix/>
          </a:blip>
          <a:srcRect b="0" l="0" r="0" t="0"/>
          <a:stretch/>
        </p:blipFill>
        <p:spPr>
          <a:xfrm>
            <a:off x="660800" y="1595725"/>
            <a:ext cx="7500200" cy="2318250"/>
          </a:xfrm>
          <a:prstGeom prst="rect">
            <a:avLst/>
          </a:prstGeom>
          <a:noFill/>
          <a:ln>
            <a:noFill/>
          </a:ln>
        </p:spPr>
      </p:pic>
      <p:pic>
        <p:nvPicPr>
          <p:cNvPr id="410" name="Google Shape;410;p41"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idx="1" type="subTitle"/>
          </p:nvPr>
        </p:nvSpPr>
        <p:spPr>
          <a:xfrm>
            <a:off x="507500" y="430175"/>
            <a:ext cx="6312300" cy="528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Information exists in many forms:</a:t>
            </a:r>
            <a:endParaRPr b="1" sz="2400">
              <a:latin typeface="Arial"/>
              <a:ea typeface="Arial"/>
              <a:cs typeface="Arial"/>
              <a:sym typeface="Arial"/>
            </a:endParaRPr>
          </a:p>
          <a:p>
            <a:pPr indent="0" lvl="0" marL="0" rtl="0" algn="l">
              <a:lnSpc>
                <a:spcPct val="100000"/>
              </a:lnSpc>
              <a:spcBef>
                <a:spcPts val="0"/>
              </a:spcBef>
              <a:spcAft>
                <a:spcPts val="0"/>
              </a:spcAft>
              <a:buSzPts val="2100"/>
              <a:buNone/>
            </a:pPr>
            <a:r>
              <a:t/>
            </a:r>
            <a:endParaRPr b="1" sz="2400">
              <a:latin typeface="Arial"/>
              <a:ea typeface="Arial"/>
              <a:cs typeface="Arial"/>
              <a:sym typeface="Arial"/>
            </a:endParaRPr>
          </a:p>
        </p:txBody>
      </p:sp>
      <p:sp>
        <p:nvSpPr>
          <p:cNvPr id="119" name="Google Shape;119;p5"/>
          <p:cNvSpPr txBox="1"/>
          <p:nvPr/>
        </p:nvSpPr>
        <p:spPr>
          <a:xfrm>
            <a:off x="571475" y="1233550"/>
            <a:ext cx="4608300" cy="2952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Printed or written on paper</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Stored electronically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Transmitted by post or electronic means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Visual </a:t>
            </a:r>
            <a:r>
              <a:rPr b="0" i="1" lang="en-GB" sz="1800" u="none" cap="none" strike="noStrike">
                <a:solidFill>
                  <a:schemeClr val="lt1"/>
                </a:solidFill>
                <a:latin typeface="Arial"/>
                <a:ea typeface="Arial"/>
                <a:cs typeface="Arial"/>
                <a:sym typeface="Arial"/>
              </a:rPr>
              <a:t>e.g.</a:t>
            </a:r>
            <a:r>
              <a:rPr b="0" i="0" lang="en-GB" sz="1800" u="none" cap="none" strike="noStrike">
                <a:solidFill>
                  <a:schemeClr val="lt1"/>
                </a:solidFill>
                <a:latin typeface="Arial"/>
                <a:ea typeface="Arial"/>
                <a:cs typeface="Arial"/>
                <a:sym typeface="Arial"/>
              </a:rPr>
              <a:t> videos, diagrams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Published on the Web</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Verbal/aural </a:t>
            </a:r>
            <a:r>
              <a:rPr b="0" i="1" lang="en-GB" sz="1800" u="none" cap="none" strike="noStrike">
                <a:solidFill>
                  <a:schemeClr val="lt1"/>
                </a:solidFill>
                <a:latin typeface="Arial"/>
                <a:ea typeface="Arial"/>
                <a:cs typeface="Arial"/>
                <a:sym typeface="Arial"/>
              </a:rPr>
              <a:t>e.g.</a:t>
            </a:r>
            <a:r>
              <a:rPr b="0" i="0" lang="en-GB" sz="1800" u="none" cap="none" strike="noStrike">
                <a:solidFill>
                  <a:schemeClr val="lt1"/>
                </a:solidFill>
                <a:latin typeface="Arial"/>
                <a:ea typeface="Arial"/>
                <a:cs typeface="Arial"/>
                <a:sym typeface="Arial"/>
              </a:rPr>
              <a:t> conversations, phone calls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Intangible </a:t>
            </a:r>
            <a:r>
              <a:rPr b="0" i="1" lang="en-GB" sz="1800" u="none" cap="none" strike="noStrike">
                <a:solidFill>
                  <a:schemeClr val="lt1"/>
                </a:solidFill>
                <a:latin typeface="Arial"/>
                <a:ea typeface="Arial"/>
                <a:cs typeface="Arial"/>
                <a:sym typeface="Arial"/>
              </a:rPr>
              <a:t>e.g. </a:t>
            </a:r>
            <a:r>
              <a:rPr b="0" i="0" lang="en-GB" sz="1800" u="none" cap="none" strike="noStrike">
                <a:solidFill>
                  <a:schemeClr val="lt1"/>
                </a:solidFill>
                <a:latin typeface="Arial"/>
                <a:ea typeface="Arial"/>
                <a:cs typeface="Arial"/>
                <a:sym typeface="Arial"/>
              </a:rPr>
              <a:t>knowledge, experience, expertise, ideas</a:t>
            </a:r>
            <a:endParaRPr b="0" i="0" sz="1800" u="none" cap="none" strike="noStrike">
              <a:solidFill>
                <a:schemeClr val="lt1"/>
              </a:solidFill>
              <a:latin typeface="Arial"/>
              <a:ea typeface="Arial"/>
              <a:cs typeface="Arial"/>
              <a:sym typeface="Arial"/>
            </a:endParaRPr>
          </a:p>
        </p:txBody>
      </p:sp>
      <p:pic>
        <p:nvPicPr>
          <p:cNvPr id="120" name="Google Shape;120;p5"/>
          <p:cNvPicPr preferRelativeResize="0"/>
          <p:nvPr/>
        </p:nvPicPr>
        <p:blipFill rotWithShape="1">
          <a:blip r:embed="rId3">
            <a:alphaModFix/>
          </a:blip>
          <a:srcRect b="0" l="0" r="0" t="0"/>
          <a:stretch/>
        </p:blipFill>
        <p:spPr>
          <a:xfrm>
            <a:off x="5517300" y="2338300"/>
            <a:ext cx="2857675" cy="1701425"/>
          </a:xfrm>
          <a:prstGeom prst="rect">
            <a:avLst/>
          </a:prstGeom>
          <a:noFill/>
          <a:ln>
            <a:noFill/>
          </a:ln>
        </p:spPr>
      </p:pic>
      <p:pic>
        <p:nvPicPr>
          <p:cNvPr id="121" name="Google Shape;121;p5" title="image (57).png"/>
          <p:cNvPicPr preferRelativeResize="0"/>
          <p:nvPr/>
        </p:nvPicPr>
        <p:blipFill rotWithShape="1">
          <a:blip r:embed="rId4">
            <a:alphaModFix/>
          </a:blip>
          <a:srcRect b="0" l="0" r="0" t="0"/>
          <a:stretch/>
        </p:blipFill>
        <p:spPr>
          <a:xfrm>
            <a:off x="7314150" y="92450"/>
            <a:ext cx="1793500" cy="709750"/>
          </a:xfrm>
          <a:prstGeom prst="rect">
            <a:avLst/>
          </a:prstGeom>
          <a:noFill/>
          <a:ln>
            <a:noFill/>
          </a:ln>
        </p:spPr>
      </p:pic>
      <p:pic>
        <p:nvPicPr>
          <p:cNvPr id="122" name="Google Shape;122;p5" title="Screenshot_56.png"/>
          <p:cNvPicPr preferRelativeResize="0"/>
          <p:nvPr/>
        </p:nvPicPr>
        <p:blipFill>
          <a:blip r:embed="rId5">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ctrTitle"/>
          </p:nvPr>
        </p:nvSpPr>
        <p:spPr>
          <a:xfrm>
            <a:off x="543800" y="391400"/>
            <a:ext cx="5008200" cy="753600"/>
          </a:xfrm>
          <a:prstGeom prst="rect">
            <a:avLst/>
          </a:prstGeom>
          <a:noFill/>
          <a:ln>
            <a:noFill/>
          </a:ln>
        </p:spPr>
        <p:txBody>
          <a:bodyPr anchorCtr="0" anchor="b"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Information can be …</a:t>
            </a:r>
            <a:endParaRPr b="1" sz="2400">
              <a:latin typeface="Arial"/>
              <a:ea typeface="Arial"/>
              <a:cs typeface="Arial"/>
              <a:sym typeface="Arial"/>
            </a:endParaRPr>
          </a:p>
          <a:p>
            <a:pPr indent="0" lvl="0" marL="0" rtl="0" algn="l">
              <a:lnSpc>
                <a:spcPct val="100000"/>
              </a:lnSpc>
              <a:spcBef>
                <a:spcPts val="0"/>
              </a:spcBef>
              <a:spcAft>
                <a:spcPts val="0"/>
              </a:spcAft>
              <a:buSzPts val="4200"/>
              <a:buNone/>
            </a:pPr>
            <a:r>
              <a:t/>
            </a:r>
            <a:endParaRPr b="1" sz="2400">
              <a:latin typeface="Arial"/>
              <a:ea typeface="Arial"/>
              <a:cs typeface="Arial"/>
              <a:sym typeface="Arial"/>
            </a:endParaRPr>
          </a:p>
        </p:txBody>
      </p:sp>
      <p:sp>
        <p:nvSpPr>
          <p:cNvPr id="128" name="Google Shape;128;p6"/>
          <p:cNvSpPr txBox="1"/>
          <p:nvPr>
            <p:ph idx="1" type="subTitle"/>
          </p:nvPr>
        </p:nvSpPr>
        <p:spPr>
          <a:xfrm>
            <a:off x="453225" y="941800"/>
            <a:ext cx="6303300" cy="2952000"/>
          </a:xfrm>
          <a:prstGeom prst="rect">
            <a:avLst/>
          </a:prstGeom>
          <a:noFill/>
          <a:ln>
            <a:noFill/>
          </a:ln>
        </p:spPr>
        <p:txBody>
          <a:bodyPr anchorCtr="0" anchor="t" bIns="91425" lIns="91425" spcFirstLastPara="1" rIns="91425" wrap="square" tIns="91425">
            <a:noAutofit/>
          </a:bodyPr>
          <a:lstStyle/>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Created</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Owned (it is an </a:t>
            </a:r>
            <a:r>
              <a:rPr b="1" lang="en-GB" sz="1500">
                <a:latin typeface="Arial"/>
                <a:ea typeface="Arial"/>
                <a:cs typeface="Arial"/>
                <a:sym typeface="Arial"/>
              </a:rPr>
              <a:t>asset</a:t>
            </a:r>
            <a:r>
              <a:rPr lang="en-GB" sz="1500">
                <a:latin typeface="Arial"/>
                <a:ea typeface="Arial"/>
                <a:cs typeface="Arial"/>
                <a:sym typeface="Arial"/>
              </a:rPr>
              <a:t>)</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Stored</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Processed</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Transmitted/communicated</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Used (for proper or improper purposes)</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Modified or corrupted</a:t>
            </a:r>
            <a:endParaRPr sz="14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Shared or disclosed (whether appropriately or not)</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Destroyed or lost</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Stolen</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Controlled, secured and protected throughout its existence</a:t>
            </a:r>
            <a:endParaRPr sz="1500">
              <a:latin typeface="Arial"/>
              <a:ea typeface="Arial"/>
              <a:cs typeface="Arial"/>
              <a:sym typeface="Arial"/>
            </a:endParaRPr>
          </a:p>
        </p:txBody>
      </p:sp>
      <p:pic>
        <p:nvPicPr>
          <p:cNvPr id="129" name="Google Shape;129;p6"/>
          <p:cNvPicPr preferRelativeResize="0"/>
          <p:nvPr/>
        </p:nvPicPr>
        <p:blipFill rotWithShape="1">
          <a:blip r:embed="rId3">
            <a:alphaModFix/>
          </a:blip>
          <a:srcRect b="0" l="0" r="0" t="0"/>
          <a:stretch/>
        </p:blipFill>
        <p:spPr>
          <a:xfrm>
            <a:off x="5725650" y="2213450"/>
            <a:ext cx="2827325" cy="1807101"/>
          </a:xfrm>
          <a:prstGeom prst="rect">
            <a:avLst/>
          </a:prstGeom>
          <a:noFill/>
          <a:ln>
            <a:noFill/>
          </a:ln>
        </p:spPr>
      </p:pic>
      <p:pic>
        <p:nvPicPr>
          <p:cNvPr id="130" name="Google Shape;130;p6" title="Screenshot_56.png"/>
          <p:cNvPicPr preferRelativeResize="0"/>
          <p:nvPr/>
        </p:nvPicPr>
        <p:blipFill>
          <a:blip r:embed="rId4">
            <a:alphaModFix/>
          </a:blip>
          <a:stretch>
            <a:fillRect/>
          </a:stretch>
        </p:blipFill>
        <p:spPr>
          <a:xfrm>
            <a:off x="7271350" y="284825"/>
            <a:ext cx="1814925" cy="57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ctrTitle"/>
          </p:nvPr>
        </p:nvSpPr>
        <p:spPr>
          <a:xfrm>
            <a:off x="462225" y="500075"/>
            <a:ext cx="5415900" cy="588900"/>
          </a:xfrm>
          <a:prstGeom prst="rect">
            <a:avLst/>
          </a:prstGeom>
          <a:noFill/>
          <a:ln>
            <a:noFill/>
          </a:ln>
        </p:spPr>
        <p:txBody>
          <a:bodyPr anchorCtr="0" anchor="b"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GB" sz="2400">
                <a:latin typeface="Arial"/>
                <a:ea typeface="Arial"/>
                <a:cs typeface="Arial"/>
                <a:sym typeface="Arial"/>
              </a:rPr>
              <a:t>What is Information Security ?</a:t>
            </a:r>
            <a:endParaRPr b="1" sz="2400"/>
          </a:p>
        </p:txBody>
      </p:sp>
      <p:sp>
        <p:nvSpPr>
          <p:cNvPr id="136" name="Google Shape;136;p7"/>
          <p:cNvSpPr txBox="1"/>
          <p:nvPr>
            <p:ph idx="1" type="subTitle"/>
          </p:nvPr>
        </p:nvSpPr>
        <p:spPr>
          <a:xfrm>
            <a:off x="398850" y="1324300"/>
            <a:ext cx="6810300" cy="116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100"/>
              <a:buNone/>
            </a:pPr>
            <a:r>
              <a:rPr lang="en-GB" sz="1500">
                <a:latin typeface="Arial"/>
                <a:ea typeface="Arial"/>
                <a:cs typeface="Arial"/>
                <a:sym typeface="Arial"/>
              </a:rPr>
              <a:t>The purpose of information security is to protect an organization’s valuable resources, such as information, computer hardware and software  from unauthorized access, disclosure, modification, destruction or disruption.</a:t>
            </a:r>
            <a:endParaRPr sz="1500">
              <a:latin typeface="Arial"/>
              <a:ea typeface="Arial"/>
              <a:cs typeface="Arial"/>
              <a:sym typeface="Arial"/>
            </a:endParaRPr>
          </a:p>
          <a:p>
            <a:pPr indent="0" lvl="0" marL="0" rtl="0" algn="l">
              <a:lnSpc>
                <a:spcPct val="100000"/>
              </a:lnSpc>
              <a:spcBef>
                <a:spcPts val="0"/>
              </a:spcBef>
              <a:spcAft>
                <a:spcPts val="0"/>
              </a:spcAft>
              <a:buSzPts val="2100"/>
              <a:buNone/>
            </a:pPr>
            <a:r>
              <a:t/>
            </a:r>
            <a:endParaRPr sz="1500">
              <a:latin typeface="Arial"/>
              <a:ea typeface="Arial"/>
              <a:cs typeface="Arial"/>
              <a:sym typeface="Arial"/>
            </a:endParaRPr>
          </a:p>
        </p:txBody>
      </p:sp>
      <p:pic>
        <p:nvPicPr>
          <p:cNvPr id="137" name="Google Shape;137;p7"/>
          <p:cNvPicPr preferRelativeResize="0"/>
          <p:nvPr/>
        </p:nvPicPr>
        <p:blipFill rotWithShape="1">
          <a:blip r:embed="rId3">
            <a:alphaModFix/>
          </a:blip>
          <a:srcRect b="0" l="0" r="0" t="0"/>
          <a:stretch/>
        </p:blipFill>
        <p:spPr>
          <a:xfrm>
            <a:off x="697567" y="2571750"/>
            <a:ext cx="3381234" cy="2122924"/>
          </a:xfrm>
          <a:prstGeom prst="rect">
            <a:avLst/>
          </a:prstGeom>
          <a:noFill/>
          <a:ln>
            <a:noFill/>
          </a:ln>
        </p:spPr>
      </p:pic>
      <p:pic>
        <p:nvPicPr>
          <p:cNvPr id="138" name="Google Shape;138;p7"/>
          <p:cNvPicPr preferRelativeResize="0"/>
          <p:nvPr/>
        </p:nvPicPr>
        <p:blipFill rotWithShape="1">
          <a:blip r:embed="rId4">
            <a:alphaModFix/>
          </a:blip>
          <a:srcRect b="0" l="0" r="0" t="0"/>
          <a:stretch/>
        </p:blipFill>
        <p:spPr>
          <a:xfrm>
            <a:off x="3924875" y="2571750"/>
            <a:ext cx="3774058" cy="2122925"/>
          </a:xfrm>
          <a:prstGeom prst="rect">
            <a:avLst/>
          </a:prstGeom>
          <a:noFill/>
          <a:ln>
            <a:noFill/>
          </a:ln>
        </p:spPr>
      </p:pic>
      <p:pic>
        <p:nvPicPr>
          <p:cNvPr id="139" name="Google Shape;139;p7" title="Screenshot_56.png"/>
          <p:cNvPicPr preferRelativeResize="0"/>
          <p:nvPr/>
        </p:nvPicPr>
        <p:blipFill>
          <a:blip r:embed="rId5">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ctrTitle"/>
          </p:nvPr>
        </p:nvSpPr>
        <p:spPr>
          <a:xfrm>
            <a:off x="426650" y="1547550"/>
            <a:ext cx="4563900" cy="22671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0"/>
              </a:spcBef>
              <a:spcAft>
                <a:spcPts val="0"/>
              </a:spcAft>
              <a:buSzPts val="4200"/>
              <a:buNone/>
            </a:pPr>
            <a:r>
              <a:rPr lang="en-GB" sz="1820">
                <a:latin typeface="Arial"/>
                <a:ea typeface="Arial"/>
                <a:cs typeface="Arial"/>
                <a:sym typeface="Arial"/>
              </a:rPr>
              <a:t>Through the selection and application of appropriate safeguards, security helps an organization’s mission by protecting its physical and financial resources, reputation, legal position, employees, and other tangible and intangible assets.</a:t>
            </a:r>
            <a:endParaRPr sz="1820">
              <a:latin typeface="Arial"/>
              <a:ea typeface="Arial"/>
              <a:cs typeface="Arial"/>
              <a:sym typeface="Arial"/>
            </a:endParaRPr>
          </a:p>
        </p:txBody>
      </p:sp>
      <p:sp>
        <p:nvSpPr>
          <p:cNvPr id="145" name="Google Shape;145;p8"/>
          <p:cNvSpPr txBox="1"/>
          <p:nvPr/>
        </p:nvSpPr>
        <p:spPr>
          <a:xfrm>
            <a:off x="263625" y="735500"/>
            <a:ext cx="5804700" cy="534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lt1"/>
              </a:buClr>
              <a:buSzPts val="2000"/>
              <a:buFont typeface="Arial"/>
              <a:buChar char="❖"/>
            </a:pPr>
            <a:r>
              <a:rPr b="1" i="0" lang="en-GB" sz="2000" u="none" cap="none" strike="noStrike">
                <a:solidFill>
                  <a:schemeClr val="lt1"/>
                </a:solidFill>
                <a:latin typeface="Arial"/>
                <a:ea typeface="Arial"/>
                <a:cs typeface="Arial"/>
                <a:sym typeface="Arial"/>
              </a:rPr>
              <a:t>Importance of Information Security :</a:t>
            </a:r>
            <a:endParaRPr b="1" i="0" sz="2000" u="none" cap="none" strike="noStrike">
              <a:solidFill>
                <a:schemeClr val="lt1"/>
              </a:solidFill>
              <a:latin typeface="Arial"/>
              <a:ea typeface="Arial"/>
              <a:cs typeface="Arial"/>
              <a:sym typeface="Arial"/>
            </a:endParaRPr>
          </a:p>
        </p:txBody>
      </p:sp>
      <p:pic>
        <p:nvPicPr>
          <p:cNvPr id="146" name="Google Shape;146;p8"/>
          <p:cNvPicPr preferRelativeResize="0"/>
          <p:nvPr/>
        </p:nvPicPr>
        <p:blipFill rotWithShape="1">
          <a:blip r:embed="rId3">
            <a:alphaModFix/>
          </a:blip>
          <a:srcRect b="0" l="0" r="0" t="0"/>
          <a:stretch/>
        </p:blipFill>
        <p:spPr>
          <a:xfrm>
            <a:off x="5343725" y="1829700"/>
            <a:ext cx="3041151" cy="2622050"/>
          </a:xfrm>
          <a:prstGeom prst="rect">
            <a:avLst/>
          </a:prstGeom>
          <a:noFill/>
          <a:ln>
            <a:noFill/>
          </a:ln>
        </p:spPr>
      </p:pic>
      <p:pic>
        <p:nvPicPr>
          <p:cNvPr id="147" name="Google Shape;147;p8"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9" title="CIA 8.png"/>
          <p:cNvPicPr preferRelativeResize="0"/>
          <p:nvPr/>
        </p:nvPicPr>
        <p:blipFill rotWithShape="1">
          <a:blip r:embed="rId3">
            <a:alphaModFix/>
          </a:blip>
          <a:srcRect b="134940" l="-15490" r="15487" t="-134940"/>
          <a:stretch/>
        </p:blipFill>
        <p:spPr>
          <a:xfrm>
            <a:off x="405950" y="2571750"/>
            <a:ext cx="2571750" cy="1771650"/>
          </a:xfrm>
          <a:prstGeom prst="rect">
            <a:avLst/>
          </a:prstGeom>
          <a:noFill/>
          <a:ln>
            <a:noFill/>
          </a:ln>
        </p:spPr>
      </p:pic>
      <p:sp>
        <p:nvSpPr>
          <p:cNvPr id="153" name="Google Shape;153;p9"/>
          <p:cNvSpPr txBox="1"/>
          <p:nvPr/>
        </p:nvSpPr>
        <p:spPr>
          <a:xfrm>
            <a:off x="254575" y="490975"/>
            <a:ext cx="6900300" cy="7065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chemeClr val="lt1"/>
              </a:buClr>
              <a:buSzPts val="1700"/>
              <a:buFont typeface="Arial"/>
              <a:buChar char="❖"/>
            </a:pPr>
            <a:r>
              <a:rPr b="1" i="0" lang="en-GB" sz="1700" u="none" cap="none" strike="noStrike">
                <a:solidFill>
                  <a:schemeClr val="lt1"/>
                </a:solidFill>
                <a:latin typeface="Arial"/>
                <a:ea typeface="Arial"/>
                <a:cs typeface="Arial"/>
                <a:sym typeface="Arial"/>
              </a:rPr>
              <a:t>Information security is defined as the preservation of:</a:t>
            </a:r>
            <a:endParaRPr b="1" i="0" sz="1700" u="none" cap="none" strike="noStrike">
              <a:solidFill>
                <a:schemeClr val="lt1"/>
              </a:solidFill>
              <a:latin typeface="Arial"/>
              <a:ea typeface="Arial"/>
              <a:cs typeface="Arial"/>
              <a:sym typeface="Arial"/>
            </a:endParaRPr>
          </a:p>
        </p:txBody>
      </p:sp>
      <p:sp>
        <p:nvSpPr>
          <p:cNvPr id="154" name="Google Shape;154;p9"/>
          <p:cNvSpPr txBox="1"/>
          <p:nvPr/>
        </p:nvSpPr>
        <p:spPr>
          <a:xfrm>
            <a:off x="607725" y="1622950"/>
            <a:ext cx="35136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Roboto"/>
              <a:ea typeface="Roboto"/>
              <a:cs typeface="Roboto"/>
              <a:sym typeface="Roboto"/>
            </a:endParaRPr>
          </a:p>
        </p:txBody>
      </p:sp>
      <p:sp>
        <p:nvSpPr>
          <p:cNvPr id="155" name="Google Shape;155;p9"/>
          <p:cNvSpPr txBox="1"/>
          <p:nvPr/>
        </p:nvSpPr>
        <p:spPr>
          <a:xfrm>
            <a:off x="806925" y="1586250"/>
            <a:ext cx="192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Roboto"/>
              <a:ea typeface="Roboto"/>
              <a:cs typeface="Roboto"/>
              <a:sym typeface="Roboto"/>
            </a:endParaRPr>
          </a:p>
        </p:txBody>
      </p:sp>
      <p:sp>
        <p:nvSpPr>
          <p:cNvPr id="156" name="Google Shape;156;p9"/>
          <p:cNvSpPr/>
          <p:nvPr/>
        </p:nvSpPr>
        <p:spPr>
          <a:xfrm>
            <a:off x="363225" y="1292375"/>
            <a:ext cx="7521000" cy="842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7" name="Google Shape;157;p9"/>
          <p:cNvSpPr txBox="1"/>
          <p:nvPr/>
        </p:nvSpPr>
        <p:spPr>
          <a:xfrm>
            <a:off x="3142450" y="1420175"/>
            <a:ext cx="41463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Making information accessible only to those authorized to use it</a:t>
            </a:r>
            <a:endParaRPr b="0" i="0" sz="1600" u="none" cap="none" strike="noStrike">
              <a:solidFill>
                <a:srgbClr val="000000"/>
              </a:solidFill>
              <a:latin typeface="Arial"/>
              <a:ea typeface="Arial"/>
              <a:cs typeface="Arial"/>
              <a:sym typeface="Arial"/>
            </a:endParaRPr>
          </a:p>
        </p:txBody>
      </p:sp>
      <p:sp>
        <p:nvSpPr>
          <p:cNvPr id="158" name="Google Shape;158;p9"/>
          <p:cNvSpPr/>
          <p:nvPr/>
        </p:nvSpPr>
        <p:spPr>
          <a:xfrm>
            <a:off x="363225" y="2635650"/>
            <a:ext cx="7485000" cy="790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9" name="Google Shape;159;p9"/>
          <p:cNvSpPr txBox="1"/>
          <p:nvPr/>
        </p:nvSpPr>
        <p:spPr>
          <a:xfrm>
            <a:off x="2909950" y="2635650"/>
            <a:ext cx="47181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Safeguarding the accuracy and completeness of information and processing methods</a:t>
            </a:r>
            <a:endParaRPr b="0" i="0" sz="1600" u="none" cap="none" strike="noStrike">
              <a:solidFill>
                <a:srgbClr val="000000"/>
              </a:solidFill>
              <a:latin typeface="Arial"/>
              <a:ea typeface="Arial"/>
              <a:cs typeface="Arial"/>
              <a:sym typeface="Arial"/>
            </a:endParaRPr>
          </a:p>
        </p:txBody>
      </p:sp>
      <p:sp>
        <p:nvSpPr>
          <p:cNvPr id="160" name="Google Shape;160;p9"/>
          <p:cNvSpPr/>
          <p:nvPr/>
        </p:nvSpPr>
        <p:spPr>
          <a:xfrm>
            <a:off x="405950" y="3811350"/>
            <a:ext cx="7442400" cy="942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1" name="Google Shape;161;p9"/>
          <p:cNvSpPr txBox="1"/>
          <p:nvPr/>
        </p:nvSpPr>
        <p:spPr>
          <a:xfrm>
            <a:off x="3195850" y="3927025"/>
            <a:ext cx="41463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Ensuring that information is available when required</a:t>
            </a:r>
            <a:endParaRPr b="0" i="0" sz="1600" u="none" cap="none" strike="noStrike">
              <a:solidFill>
                <a:srgbClr val="000000"/>
              </a:solidFill>
              <a:latin typeface="Arial"/>
              <a:ea typeface="Arial"/>
              <a:cs typeface="Arial"/>
              <a:sym typeface="Arial"/>
            </a:endParaRPr>
          </a:p>
        </p:txBody>
      </p:sp>
      <p:sp>
        <p:nvSpPr>
          <p:cNvPr id="162" name="Google Shape;162;p9"/>
          <p:cNvSpPr txBox="1"/>
          <p:nvPr/>
        </p:nvSpPr>
        <p:spPr>
          <a:xfrm>
            <a:off x="535275" y="1459950"/>
            <a:ext cx="2472000" cy="543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Arial"/>
              <a:buAutoNum type="arabicPeriod"/>
            </a:pPr>
            <a:r>
              <a:rPr b="1" i="0" lang="en-GB" sz="1800" u="none" cap="none" strike="noStrike">
                <a:solidFill>
                  <a:schemeClr val="dk2"/>
                </a:solidFill>
                <a:latin typeface="Arial"/>
                <a:ea typeface="Arial"/>
                <a:cs typeface="Arial"/>
                <a:sym typeface="Arial"/>
              </a:rPr>
              <a:t>Confidentiality :</a:t>
            </a:r>
            <a:endParaRPr b="1" i="0" sz="1800" u="none" cap="none" strike="noStrike">
              <a:solidFill>
                <a:schemeClr val="dk2"/>
              </a:solidFill>
              <a:latin typeface="Arial"/>
              <a:ea typeface="Arial"/>
              <a:cs typeface="Arial"/>
              <a:sym typeface="Arial"/>
            </a:endParaRPr>
          </a:p>
        </p:txBody>
      </p:sp>
      <p:sp>
        <p:nvSpPr>
          <p:cNvPr id="163" name="Google Shape;163;p9"/>
          <p:cNvSpPr txBox="1"/>
          <p:nvPr/>
        </p:nvSpPr>
        <p:spPr>
          <a:xfrm>
            <a:off x="625725" y="2809250"/>
            <a:ext cx="22911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2"/>
                </a:solidFill>
                <a:latin typeface="Arial"/>
                <a:ea typeface="Arial"/>
                <a:cs typeface="Arial"/>
                <a:sym typeface="Arial"/>
              </a:rPr>
              <a:t>2.   Integrity :</a:t>
            </a:r>
            <a:endParaRPr b="1" i="0" sz="1800" u="none" cap="none" strike="noStrike">
              <a:solidFill>
                <a:schemeClr val="dk2"/>
              </a:solidFill>
              <a:latin typeface="Roboto"/>
              <a:ea typeface="Roboto"/>
              <a:cs typeface="Roboto"/>
              <a:sym typeface="Roboto"/>
            </a:endParaRPr>
          </a:p>
        </p:txBody>
      </p:sp>
      <p:sp>
        <p:nvSpPr>
          <p:cNvPr id="164" name="Google Shape;164;p9"/>
          <p:cNvSpPr txBox="1"/>
          <p:nvPr/>
        </p:nvSpPr>
        <p:spPr>
          <a:xfrm>
            <a:off x="676875" y="4058250"/>
            <a:ext cx="2188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2"/>
                </a:solidFill>
                <a:latin typeface="Arial"/>
                <a:ea typeface="Arial"/>
                <a:cs typeface="Arial"/>
                <a:sym typeface="Arial"/>
              </a:rPr>
              <a:t>3.   Availability :</a:t>
            </a:r>
            <a:endParaRPr b="1" i="0" sz="1800" u="none" cap="none" strike="noStrike">
              <a:solidFill>
                <a:schemeClr val="dk2"/>
              </a:solidFill>
              <a:latin typeface="Arial"/>
              <a:ea typeface="Arial"/>
              <a:cs typeface="Arial"/>
              <a:sym typeface="Arial"/>
            </a:endParaRPr>
          </a:p>
        </p:txBody>
      </p:sp>
      <p:pic>
        <p:nvPicPr>
          <p:cNvPr id="165" name="Google Shape;165;p9" title="Screenshot_56.png"/>
          <p:cNvPicPr preferRelativeResize="0"/>
          <p:nvPr/>
        </p:nvPicPr>
        <p:blipFill>
          <a:blip r:embed="rId4">
            <a:alphaModFix/>
          </a:blip>
          <a:stretch>
            <a:fillRect/>
          </a:stretch>
        </p:blipFill>
        <p:spPr>
          <a:xfrm>
            <a:off x="7288750" y="172375"/>
            <a:ext cx="1814925" cy="57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